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87" r:id="rId1"/>
  </p:sldMasterIdLst>
  <p:notesMasterIdLst>
    <p:notesMasterId r:id="rId41"/>
  </p:notesMasterIdLst>
  <p:handoutMasterIdLst>
    <p:handoutMasterId r:id="rId42"/>
  </p:handoutMasterIdLst>
  <p:sldIdLst>
    <p:sldId id="303" r:id="rId2"/>
    <p:sldId id="256" r:id="rId3"/>
    <p:sldId id="304" r:id="rId4"/>
    <p:sldId id="258" r:id="rId5"/>
    <p:sldId id="260"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1" r:id="rId23"/>
    <p:sldId id="283" r:id="rId24"/>
    <p:sldId id="286" r:id="rId25"/>
    <p:sldId id="287"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15C12D5B-2A2E-441E-B2DA-CEC8C72E2B70}" type="datetimeFigureOut">
              <a:rPr lang="en-IN" smtClean="0"/>
              <a:t>19-09-2022</a:t>
            </a:fld>
            <a:endParaRPr lang="en-IN"/>
          </a:p>
        </p:txBody>
      </p:sp>
      <p:sp>
        <p:nvSpPr>
          <p:cNvPr id="4" name="Footer Placeholder 3"/>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B067EC4A-8C3C-4855-895E-5B3AE05C9D37}" type="slidenum">
              <a:rPr lang="en-IN" smtClean="0"/>
              <a:t>‹#›</a:t>
            </a:fld>
            <a:endParaRPr lang="en-IN"/>
          </a:p>
        </p:txBody>
      </p:sp>
    </p:spTree>
    <p:extLst>
      <p:ext uri="{BB962C8B-B14F-4D97-AF65-F5344CB8AC3E}">
        <p14:creationId xmlns:p14="http://schemas.microsoft.com/office/powerpoint/2010/main" val="19814006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9D4B563C-BA13-42A6-ACB4-3E4381247EA1}" type="datetimeFigureOut">
              <a:rPr lang="en-IN" smtClean="0"/>
              <a:t>19-09-2022</a:t>
            </a:fld>
            <a:endParaRPr lang="en-IN"/>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143B749-6B3B-4D2D-ABDB-6F2DABD011E2}" type="slidenum">
              <a:rPr lang="en-IN" smtClean="0"/>
              <a:t>‹#›</a:t>
            </a:fld>
            <a:endParaRPr lang="en-IN"/>
          </a:p>
        </p:txBody>
      </p:sp>
    </p:spTree>
    <p:extLst>
      <p:ext uri="{BB962C8B-B14F-4D97-AF65-F5344CB8AC3E}">
        <p14:creationId xmlns:p14="http://schemas.microsoft.com/office/powerpoint/2010/main" val="29314525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67452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74548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90157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74366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2"/>
          <p:cNvSpPr>
            <a:spLocks noChangeArrowheads="1" noTextEdit="1"/>
          </p:cNvSpPr>
          <p:nvPr>
            <p:ph type="sldImg"/>
          </p:nvPr>
        </p:nvSpPr>
        <p:spPr>
          <a:ln/>
        </p:spPr>
      </p:sp>
      <p:sp>
        <p:nvSpPr>
          <p:cNvPr id="1228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37542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0265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29FA9B-942E-4FBC-840E-17402669808D}"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14819627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A544FA-4427-4CE7-B3DE-F76C4A9A6030}"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39972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CCEE3A-4B1D-44DC-8BD0-D4D5AA2A46A0}"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66775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C1F583-499A-487C-8B75-DBB02EC340CC}"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713626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31E2F7-1831-48A4-BB89-24EBBE11AFA6}"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656968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31E2F7-1831-48A4-BB89-24EBBE11AFA6}"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94145153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7C41F0-F4F7-48A6-8C16-8C26F58FC311}"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734770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370BFD-3CC5-4B60-A567-5DF435B7C1D3}"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26942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2E6390-CA03-4B2F-A7C3-AA7F50CD42CA}"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576315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953F7A-BBF8-471F-BCEC-7039C8E0B301}" type="datetime1">
              <a:rPr lang="en-US" smtClean="0"/>
              <a:t>9/19/2022</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14974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FE6C49-67E7-4910-89FB-FFC290279CEA}" type="datetime1">
              <a:rPr lang="en-US" smtClean="0"/>
              <a:t>9/19/2022</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257903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38A1F9-331A-40CB-8BB6-3CF51D4309B5}" type="datetime1">
              <a:rPr lang="en-US" smtClean="0"/>
              <a:t>9/19/2022</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24812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B3B526-ED76-4703-845E-700C7BE79A14}" type="datetime1">
              <a:rPr lang="en-US" smtClean="0"/>
              <a:t>9/19/2022</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09817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0B82B-A421-4465-9125-6FD22D00B8AE}" type="datetime1">
              <a:rPr lang="en-US" smtClean="0"/>
              <a:t>9/19/2022</a:t>
            </a:fld>
            <a:endParaRPr lang="en-US"/>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21306310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2E8E23-62E2-49FF-92C6-009779770899}" type="datetime1">
              <a:rPr lang="en-US" smtClean="0"/>
              <a:t>9/19/2022</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58197428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2A4981-0CE5-44A6-962F-26B893A60CDF}" type="datetime1">
              <a:rPr lang="en-US" smtClean="0"/>
              <a:t>9/19/2022</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98200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31E2F7-1831-48A4-BB89-24EBBE11AFA6}" type="datetime1">
              <a:rPr lang="en-US" smtClean="0"/>
              <a:t>9/19/2022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IN" smtClean="0"/>
              <a:t>‹#›</a:t>
            </a:fld>
            <a:endParaRPr lang="en-IN"/>
          </a:p>
        </p:txBody>
      </p:sp>
    </p:spTree>
    <p:extLst>
      <p:ext uri="{BB962C8B-B14F-4D97-AF65-F5344CB8AC3E}">
        <p14:creationId xmlns:p14="http://schemas.microsoft.com/office/powerpoint/2010/main" val="3255184242"/>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4.wmf"/><Relationship Id="rId11" Type="http://schemas.openxmlformats.org/officeDocument/2006/relationships/slide" Target="slide29.xml"/><Relationship Id="rId5" Type="http://schemas.openxmlformats.org/officeDocument/2006/relationships/oleObject" Target="../embeddings/oleObject2.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287625" cy="5248883"/>
          </a:xfrm>
        </p:spPr>
        <p:txBody>
          <a:bodyPr>
            <a:normAutofit/>
          </a:bodyPr>
          <a:lstStyle/>
          <a:p>
            <a:pPr algn="ctr"/>
            <a:r>
              <a:rPr lang="en-IN" cap="none" dirty="0" smtClean="0">
                <a:solidFill>
                  <a:srgbClr val="FF0000"/>
                </a:solidFill>
              </a:rPr>
              <a:t/>
            </a:r>
            <a:br>
              <a:rPr lang="en-IN" cap="none" dirty="0" smtClean="0">
                <a:solidFill>
                  <a:srgbClr val="FF0000"/>
                </a:solidFill>
              </a:rPr>
            </a:br>
            <a:r>
              <a:rPr lang="en-IN" cap="none" dirty="0" smtClean="0">
                <a:solidFill>
                  <a:srgbClr val="FF0000"/>
                </a:solidFill>
                <a:latin typeface="Times New Roman" panose="02020603050405020304" pitchFamily="18" charset="0"/>
                <a:cs typeface="Times New Roman" panose="02020603050405020304" pitchFamily="18" charset="0"/>
              </a:rPr>
              <a:t>Advance Algorithm</a:t>
            </a:r>
            <a:br>
              <a:rPr lang="en-IN" cap="none" dirty="0" smtClean="0">
                <a:solidFill>
                  <a:srgbClr val="FF0000"/>
                </a:solidFill>
                <a:latin typeface="Times New Roman" panose="02020603050405020304" pitchFamily="18" charset="0"/>
                <a:cs typeface="Times New Roman" panose="02020603050405020304" pitchFamily="18" charset="0"/>
              </a:rPr>
            </a:br>
            <a:r>
              <a:rPr lang="en-IN" cap="none" dirty="0" smtClean="0">
                <a:solidFill>
                  <a:srgbClr val="FF0000"/>
                </a:solidFill>
                <a:latin typeface="Times New Roman" panose="02020603050405020304" pitchFamily="18" charset="0"/>
                <a:cs typeface="Times New Roman" panose="02020603050405020304" pitchFamily="18" charset="0"/>
              </a:rPr>
              <a:t>Unit-1</a:t>
            </a:r>
            <a:br>
              <a:rPr lang="en-IN" cap="none" dirty="0" smtClean="0">
                <a:solidFill>
                  <a:srgbClr val="FF0000"/>
                </a:solidFill>
                <a:latin typeface="Times New Roman" panose="02020603050405020304" pitchFamily="18" charset="0"/>
                <a:cs typeface="Times New Roman" panose="02020603050405020304" pitchFamily="18" charset="0"/>
              </a:rPr>
            </a:br>
            <a:r>
              <a:rPr lang="en-IN" cap="none" dirty="0" smtClean="0">
                <a:solidFill>
                  <a:srgbClr val="FF0000"/>
                </a:solidFill>
                <a:latin typeface="Times New Roman" panose="02020603050405020304" pitchFamily="18" charset="0"/>
                <a:cs typeface="Times New Roman" panose="02020603050405020304" pitchFamily="18" charset="0"/>
              </a:rPr>
              <a:t>Introduction </a:t>
            </a:r>
            <a:r>
              <a:rPr lang="en-IN" cap="none" dirty="0" smtClean="0">
                <a:latin typeface="Times New Roman" panose="02020603050405020304" pitchFamily="18" charset="0"/>
                <a:cs typeface="Times New Roman" panose="02020603050405020304" pitchFamily="18" charset="0"/>
              </a:rPr>
              <a:t/>
            </a:r>
            <a:br>
              <a:rPr lang="en-IN" cap="none" dirty="0" smtClean="0">
                <a:latin typeface="Times New Roman" panose="02020603050405020304" pitchFamily="18" charset="0"/>
                <a:cs typeface="Times New Roman" panose="02020603050405020304" pitchFamily="18" charset="0"/>
              </a:rPr>
            </a:br>
            <a:r>
              <a:rPr lang="en-IN" cap="none" dirty="0" smtClean="0">
                <a:latin typeface="Times New Roman" panose="02020603050405020304" pitchFamily="18" charset="0"/>
                <a:cs typeface="Times New Roman" panose="02020603050405020304" pitchFamily="18" charset="0"/>
              </a:rPr>
              <a:t>State Institute of Engineering &amp; Technology </a:t>
            </a:r>
            <a:br>
              <a:rPr lang="en-IN" cap="none" dirty="0" smtClean="0">
                <a:latin typeface="Times New Roman" panose="02020603050405020304" pitchFamily="18" charset="0"/>
                <a:cs typeface="Times New Roman" panose="02020603050405020304" pitchFamily="18" charset="0"/>
              </a:rPr>
            </a:br>
            <a:r>
              <a:rPr lang="en-IN" cap="none" dirty="0" smtClean="0">
                <a:latin typeface="Times New Roman" panose="02020603050405020304" pitchFamily="18" charset="0"/>
                <a:cs typeface="Times New Roman" panose="02020603050405020304" pitchFamily="18" charset="0"/>
              </a:rPr>
              <a:t>Nilokheri,132117</a:t>
            </a:r>
            <a:br>
              <a:rPr lang="en-IN" cap="none" dirty="0" smtClean="0">
                <a:latin typeface="Times New Roman" panose="02020603050405020304" pitchFamily="18" charset="0"/>
                <a:cs typeface="Times New Roman" panose="02020603050405020304" pitchFamily="18" charset="0"/>
              </a:rPr>
            </a:br>
            <a:r>
              <a:rPr lang="en-IN" cap="none" dirty="0" smtClean="0">
                <a:latin typeface="Times New Roman" panose="02020603050405020304" pitchFamily="18" charset="0"/>
                <a:cs typeface="Times New Roman" panose="02020603050405020304" pitchFamily="18" charset="0"/>
              </a:rPr>
              <a:t>Department: Computer Engineering</a:t>
            </a:r>
            <a:r>
              <a:rPr lang="en-IN" cap="none" dirty="0" smtClean="0"/>
              <a:t/>
            </a:r>
            <a:br>
              <a:rPr lang="en-IN" cap="none" dirty="0" smtClean="0"/>
            </a:br>
            <a:endParaRPr lang="en-IN" cap="none" dirty="0"/>
          </a:p>
        </p:txBody>
      </p:sp>
    </p:spTree>
    <p:extLst>
      <p:ext uri="{BB962C8B-B14F-4D97-AF65-F5344CB8AC3E}">
        <p14:creationId xmlns:p14="http://schemas.microsoft.com/office/powerpoint/2010/main" val="1111291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78707" y="2174874"/>
            <a:ext cx="4629785" cy="452120"/>
          </a:xfrm>
          <a:prstGeom prst="rect">
            <a:avLst/>
          </a:prstGeom>
        </p:spPr>
        <p:txBody>
          <a:bodyPr vert="horz" wrap="square" lIns="0" tIns="12065" rIns="0" bIns="0" rtlCol="0">
            <a:spAutoFit/>
          </a:bodyPr>
          <a:lstStyle/>
          <a:p>
            <a:pPr marL="12700">
              <a:lnSpc>
                <a:spcPct val="100000"/>
              </a:lnSpc>
              <a:spcBef>
                <a:spcPts val="95"/>
              </a:spcBef>
            </a:pPr>
            <a:r>
              <a:rPr sz="2800" b="1" i="1" spc="-5" dirty="0">
                <a:solidFill>
                  <a:srgbClr val="FFFFFF"/>
                </a:solidFill>
                <a:latin typeface="Trebuchet MS"/>
                <a:cs typeface="Trebuchet MS"/>
              </a:rPr>
              <a:t>Constant </a:t>
            </a:r>
            <a:r>
              <a:rPr sz="2800" b="1" i="1" spc="-10" dirty="0">
                <a:solidFill>
                  <a:srgbClr val="FFFFFF"/>
                </a:solidFill>
                <a:latin typeface="Trebuchet MS"/>
                <a:cs typeface="Trebuchet MS"/>
              </a:rPr>
              <a:t>Space</a:t>
            </a:r>
            <a:r>
              <a:rPr sz="2800" b="1" i="1" spc="-20" dirty="0">
                <a:solidFill>
                  <a:srgbClr val="FFFFFF"/>
                </a:solidFill>
                <a:latin typeface="Trebuchet MS"/>
                <a:cs typeface="Trebuchet MS"/>
              </a:rPr>
              <a:t> </a:t>
            </a:r>
            <a:r>
              <a:rPr sz="2800" b="1" i="1" spc="-5" dirty="0">
                <a:solidFill>
                  <a:srgbClr val="FFFFFF"/>
                </a:solidFill>
                <a:latin typeface="Trebuchet MS"/>
                <a:cs typeface="Trebuchet MS"/>
              </a:rPr>
              <a:t>Complexity</a:t>
            </a:r>
            <a:endParaRPr sz="2800">
              <a:latin typeface="Trebuchet MS"/>
              <a:cs typeface="Trebuchet MS"/>
            </a:endParaRPr>
          </a:p>
        </p:txBody>
      </p:sp>
      <p:sp>
        <p:nvSpPr>
          <p:cNvPr id="3" name="object 3"/>
          <p:cNvSpPr txBox="1"/>
          <p:nvPr/>
        </p:nvSpPr>
        <p:spPr>
          <a:xfrm>
            <a:off x="4267200" y="1447800"/>
            <a:ext cx="3581400" cy="2586606"/>
          </a:xfrm>
          <a:prstGeom prst="rect">
            <a:avLst/>
          </a:prstGeom>
        </p:spPr>
        <p:txBody>
          <a:bodyPr vert="horz" wrap="square" lIns="0" tIns="105410" rIns="0" bIns="0" rtlCol="0">
            <a:spAutoFit/>
          </a:bodyPr>
          <a:lstStyle/>
          <a:p>
            <a:pPr marL="12700">
              <a:lnSpc>
                <a:spcPct val="100000"/>
              </a:lnSpc>
              <a:spcBef>
                <a:spcPts val="830"/>
              </a:spcBef>
            </a:pPr>
            <a:r>
              <a:rPr sz="2200" dirty="0">
                <a:solidFill>
                  <a:srgbClr val="00B050"/>
                </a:solidFill>
                <a:latin typeface="Consolas"/>
                <a:cs typeface="Consolas"/>
              </a:rPr>
              <a:t>int</a:t>
            </a:r>
            <a:r>
              <a:rPr sz="2200" spc="-30" dirty="0">
                <a:solidFill>
                  <a:srgbClr val="00B050"/>
                </a:solidFill>
                <a:latin typeface="Consolas"/>
                <a:cs typeface="Consolas"/>
              </a:rPr>
              <a:t> </a:t>
            </a:r>
            <a:r>
              <a:rPr sz="2200" dirty="0">
                <a:solidFill>
                  <a:srgbClr val="00B050"/>
                </a:solidFill>
                <a:latin typeface="Consolas"/>
                <a:cs typeface="Consolas"/>
              </a:rPr>
              <a:t>square(int</a:t>
            </a:r>
            <a:r>
              <a:rPr sz="2200" spc="-30" dirty="0">
                <a:solidFill>
                  <a:srgbClr val="00B050"/>
                </a:solidFill>
                <a:latin typeface="Consolas"/>
                <a:cs typeface="Consolas"/>
              </a:rPr>
              <a:t> </a:t>
            </a:r>
            <a:r>
              <a:rPr sz="2200" spc="-5" dirty="0">
                <a:solidFill>
                  <a:srgbClr val="00B050"/>
                </a:solidFill>
                <a:latin typeface="Consolas"/>
                <a:cs typeface="Consolas"/>
              </a:rPr>
              <a:t>a)</a:t>
            </a:r>
            <a:endParaRPr sz="2200" dirty="0">
              <a:solidFill>
                <a:srgbClr val="00B050"/>
              </a:solidFill>
              <a:latin typeface="Consolas"/>
              <a:cs typeface="Consolas"/>
            </a:endParaRPr>
          </a:p>
          <a:p>
            <a:pPr marL="12700">
              <a:lnSpc>
                <a:spcPct val="100000"/>
              </a:lnSpc>
              <a:spcBef>
                <a:spcPts val="730"/>
              </a:spcBef>
            </a:pPr>
            <a:r>
              <a:rPr sz="2200" spc="-5" dirty="0">
                <a:solidFill>
                  <a:srgbClr val="00B050"/>
                </a:solidFill>
                <a:latin typeface="Consolas"/>
                <a:cs typeface="Consolas"/>
              </a:rPr>
              <a:t>{</a:t>
            </a:r>
            <a:endParaRPr sz="2200" dirty="0">
              <a:solidFill>
                <a:srgbClr val="00B050"/>
              </a:solidFill>
              <a:latin typeface="Consolas"/>
              <a:cs typeface="Consolas"/>
            </a:endParaRPr>
          </a:p>
          <a:p>
            <a:pPr marL="927100">
              <a:lnSpc>
                <a:spcPct val="100000"/>
              </a:lnSpc>
              <a:spcBef>
                <a:spcPts val="735"/>
              </a:spcBef>
            </a:pPr>
            <a:r>
              <a:rPr sz="2200" dirty="0">
                <a:solidFill>
                  <a:srgbClr val="00B050"/>
                </a:solidFill>
                <a:latin typeface="Consolas"/>
                <a:cs typeface="Consolas"/>
              </a:rPr>
              <a:t>return</a:t>
            </a:r>
            <a:r>
              <a:rPr sz="2200" spc="-75" dirty="0">
                <a:solidFill>
                  <a:srgbClr val="00B050"/>
                </a:solidFill>
                <a:latin typeface="Consolas"/>
                <a:cs typeface="Consolas"/>
              </a:rPr>
              <a:t> </a:t>
            </a:r>
            <a:r>
              <a:rPr sz="2200" spc="-5" dirty="0">
                <a:solidFill>
                  <a:srgbClr val="00B050"/>
                </a:solidFill>
                <a:latin typeface="Consolas"/>
                <a:cs typeface="Consolas"/>
              </a:rPr>
              <a:t>a*a;</a:t>
            </a:r>
            <a:endParaRPr sz="2200" dirty="0">
              <a:solidFill>
                <a:srgbClr val="00B050"/>
              </a:solidFill>
              <a:latin typeface="Consolas"/>
              <a:cs typeface="Consolas"/>
            </a:endParaRPr>
          </a:p>
          <a:p>
            <a:pPr marL="12700">
              <a:lnSpc>
                <a:spcPct val="100000"/>
              </a:lnSpc>
              <a:spcBef>
                <a:spcPts val="745"/>
              </a:spcBef>
            </a:pPr>
            <a:r>
              <a:rPr sz="2200" spc="-5" dirty="0" smtClean="0">
                <a:solidFill>
                  <a:srgbClr val="00B050"/>
                </a:solidFill>
                <a:latin typeface="Consolas"/>
                <a:cs typeface="Consolas"/>
              </a:rPr>
              <a:t>}</a:t>
            </a:r>
            <a:endParaRPr lang="en-IN" sz="2200" spc="-5" dirty="0" smtClean="0">
              <a:solidFill>
                <a:srgbClr val="00B050"/>
              </a:solidFill>
              <a:latin typeface="Consolas"/>
              <a:cs typeface="Consolas"/>
            </a:endParaRPr>
          </a:p>
          <a:p>
            <a:pPr marL="12700">
              <a:lnSpc>
                <a:spcPct val="100000"/>
              </a:lnSpc>
              <a:spcBef>
                <a:spcPts val="745"/>
              </a:spcBef>
            </a:pPr>
            <a:endParaRPr lang="en-IN" sz="2200" spc="-5" dirty="0">
              <a:solidFill>
                <a:srgbClr val="FFC000"/>
              </a:solidFill>
              <a:latin typeface="Consolas"/>
              <a:cs typeface="Consolas"/>
            </a:endParaRPr>
          </a:p>
          <a:p>
            <a:pPr marL="12700">
              <a:lnSpc>
                <a:spcPct val="100000"/>
              </a:lnSpc>
              <a:spcBef>
                <a:spcPts val="745"/>
              </a:spcBef>
            </a:pPr>
            <a:endParaRPr sz="2200" dirty="0">
              <a:latin typeface="Consolas"/>
              <a:cs typeface="Consolas"/>
            </a:endParaRPr>
          </a:p>
        </p:txBody>
      </p:sp>
      <p:sp>
        <p:nvSpPr>
          <p:cNvPr id="4" name="object 4"/>
          <p:cNvSpPr txBox="1"/>
          <p:nvPr/>
        </p:nvSpPr>
        <p:spPr>
          <a:xfrm>
            <a:off x="764540" y="4034407"/>
            <a:ext cx="10360660" cy="665567"/>
          </a:xfrm>
          <a:prstGeom prst="rect">
            <a:avLst/>
          </a:prstGeom>
        </p:spPr>
        <p:txBody>
          <a:bodyPr vert="horz" wrap="square" lIns="0" tIns="49530" rIns="0" bIns="0" rtlCol="0">
            <a:spAutoFit/>
          </a:bodyPr>
          <a:lstStyle/>
          <a:p>
            <a:pPr marL="12700" marR="5080">
              <a:lnSpc>
                <a:spcPts val="2380"/>
              </a:lnSpc>
              <a:spcBef>
                <a:spcPts val="390"/>
              </a:spcBef>
            </a:pP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If any</a:t>
            </a:r>
            <a:r>
              <a:rPr sz="22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algorithm</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requires</a:t>
            </a:r>
            <a:r>
              <a:rPr sz="22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a</a:t>
            </a:r>
            <a:r>
              <a:rPr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fixed</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amount</a:t>
            </a:r>
            <a:r>
              <a:rPr sz="2200" spc="3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of</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2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for</a:t>
            </a:r>
            <a:r>
              <a:rPr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all</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input</a:t>
            </a:r>
            <a:r>
              <a:rPr sz="2200" spc="3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values</a:t>
            </a:r>
            <a:r>
              <a:rPr sz="22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then</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that </a:t>
            </a:r>
            <a:r>
              <a:rPr sz="2200" spc="-645"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2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complexity</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is</a:t>
            </a:r>
            <a:r>
              <a:rPr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said</a:t>
            </a:r>
            <a:r>
              <a:rPr sz="22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to</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be</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Constant</a:t>
            </a:r>
            <a:r>
              <a:rPr sz="22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2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spc="-5" dirty="0" smtClean="0">
                <a:solidFill>
                  <a:schemeClr val="tx1">
                    <a:lumMod val="75000"/>
                    <a:lumOff val="25000"/>
                  </a:schemeClr>
                </a:solidFill>
                <a:latin typeface="Times New Roman" panose="02020603050405020304" pitchFamily="18" charset="0"/>
                <a:cs typeface="Times New Roman" panose="02020603050405020304" pitchFamily="18" charset="0"/>
              </a:rPr>
              <a:t>Complexity</a:t>
            </a:r>
            <a:r>
              <a:rPr lang="en-IN" sz="2200" spc="-5"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sz="22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609600"/>
            <a:ext cx="10589260" cy="5201433"/>
          </a:xfrm>
          <a:prstGeom prst="rect">
            <a:avLst/>
          </a:prstGeom>
        </p:spPr>
        <p:txBody>
          <a:bodyPr vert="horz" wrap="square" lIns="0" tIns="12065" rIns="0" bIns="0" rtlCol="0">
            <a:spAutoFit/>
          </a:bodyPr>
          <a:lstStyle/>
          <a:p>
            <a:pPr marL="2580640" indent="-2568575">
              <a:lnSpc>
                <a:spcPct val="100000"/>
              </a:lnSpc>
              <a:spcBef>
                <a:spcPts val="95"/>
              </a:spcBef>
              <a:buFont typeface="Arial MT"/>
              <a:buChar char="•"/>
              <a:tabLst>
                <a:tab pos="2580640" algn="l"/>
                <a:tab pos="2581275" algn="l"/>
              </a:tabLst>
            </a:pPr>
            <a:r>
              <a:rPr sz="2800" b="1" spc="-5" dirty="0">
                <a:solidFill>
                  <a:srgbClr val="FFFFFF"/>
                </a:solidFill>
                <a:latin typeface="Trebuchet MS"/>
                <a:cs typeface="Trebuchet MS"/>
              </a:rPr>
              <a:t>Linear</a:t>
            </a:r>
            <a:r>
              <a:rPr sz="2800" b="1" spc="-10" dirty="0">
                <a:solidFill>
                  <a:srgbClr val="FFFFFF"/>
                </a:solidFill>
                <a:latin typeface="Trebuchet MS"/>
                <a:cs typeface="Trebuchet MS"/>
              </a:rPr>
              <a:t> Space</a:t>
            </a:r>
            <a:r>
              <a:rPr sz="2800" b="1" spc="-5" dirty="0">
                <a:solidFill>
                  <a:srgbClr val="FFFFFF"/>
                </a:solidFill>
                <a:latin typeface="Trebuchet MS"/>
                <a:cs typeface="Trebuchet MS"/>
              </a:rPr>
              <a:t> Complexity</a:t>
            </a:r>
            <a:endParaRPr sz="2800" dirty="0">
              <a:latin typeface="Trebuchet MS"/>
              <a:cs typeface="Trebuchet MS"/>
            </a:endParaRPr>
          </a:p>
          <a:p>
            <a:pPr>
              <a:lnSpc>
                <a:spcPct val="100000"/>
              </a:lnSpc>
              <a:spcBef>
                <a:spcPts val="45"/>
              </a:spcBef>
            </a:pPr>
            <a:endParaRPr sz="3050" dirty="0">
              <a:latin typeface="Trebuchet MS"/>
              <a:cs typeface="Trebuchet MS"/>
            </a:endParaRPr>
          </a:p>
          <a:p>
            <a:pPr marL="12700">
              <a:lnSpc>
                <a:spcPct val="100000"/>
              </a:lnSpc>
              <a:spcBef>
                <a:spcPts val="5"/>
              </a:spcBef>
            </a:pPr>
            <a:r>
              <a:rPr sz="2200" dirty="0">
                <a:solidFill>
                  <a:srgbClr val="00B050"/>
                </a:solidFill>
                <a:latin typeface="Consolas"/>
                <a:cs typeface="Consolas"/>
              </a:rPr>
              <a:t>int</a:t>
            </a:r>
            <a:r>
              <a:rPr sz="2200" spc="-10" dirty="0">
                <a:solidFill>
                  <a:srgbClr val="00B050"/>
                </a:solidFill>
                <a:latin typeface="Consolas"/>
                <a:cs typeface="Consolas"/>
              </a:rPr>
              <a:t> </a:t>
            </a:r>
            <a:r>
              <a:rPr sz="2200" dirty="0">
                <a:solidFill>
                  <a:srgbClr val="00B050"/>
                </a:solidFill>
                <a:latin typeface="Consolas"/>
                <a:cs typeface="Consolas"/>
              </a:rPr>
              <a:t>sum(int</a:t>
            </a:r>
            <a:r>
              <a:rPr sz="2200" spc="-10" dirty="0">
                <a:solidFill>
                  <a:srgbClr val="00B050"/>
                </a:solidFill>
                <a:latin typeface="Consolas"/>
                <a:cs typeface="Consolas"/>
              </a:rPr>
              <a:t> </a:t>
            </a:r>
            <a:r>
              <a:rPr sz="2200" dirty="0">
                <a:solidFill>
                  <a:srgbClr val="00B050"/>
                </a:solidFill>
                <a:latin typeface="Consolas"/>
                <a:cs typeface="Consolas"/>
              </a:rPr>
              <a:t>A[],</a:t>
            </a:r>
            <a:r>
              <a:rPr sz="2200" spc="-10" dirty="0">
                <a:solidFill>
                  <a:srgbClr val="00B050"/>
                </a:solidFill>
                <a:latin typeface="Consolas"/>
                <a:cs typeface="Consolas"/>
              </a:rPr>
              <a:t> </a:t>
            </a:r>
            <a:r>
              <a:rPr sz="2200" dirty="0">
                <a:solidFill>
                  <a:srgbClr val="00B050"/>
                </a:solidFill>
                <a:latin typeface="Consolas"/>
                <a:cs typeface="Consolas"/>
              </a:rPr>
              <a:t>int</a:t>
            </a:r>
            <a:r>
              <a:rPr sz="2200" spc="-10" dirty="0">
                <a:solidFill>
                  <a:srgbClr val="00B050"/>
                </a:solidFill>
                <a:latin typeface="Consolas"/>
                <a:cs typeface="Consolas"/>
              </a:rPr>
              <a:t> </a:t>
            </a:r>
            <a:r>
              <a:rPr sz="2200" spc="-5" dirty="0">
                <a:solidFill>
                  <a:srgbClr val="00B050"/>
                </a:solidFill>
                <a:latin typeface="Consolas"/>
                <a:cs typeface="Consolas"/>
              </a:rPr>
              <a:t>n)</a:t>
            </a:r>
            <a:endParaRPr sz="2200" dirty="0">
              <a:solidFill>
                <a:srgbClr val="00B050"/>
              </a:solidFill>
              <a:latin typeface="Consolas"/>
              <a:cs typeface="Consolas"/>
            </a:endParaRPr>
          </a:p>
          <a:p>
            <a:pPr marL="12700">
              <a:lnSpc>
                <a:spcPct val="100000"/>
              </a:lnSpc>
              <a:spcBef>
                <a:spcPts val="465"/>
              </a:spcBef>
            </a:pPr>
            <a:r>
              <a:rPr sz="2200" spc="-5" dirty="0">
                <a:solidFill>
                  <a:srgbClr val="00B050"/>
                </a:solidFill>
                <a:latin typeface="Consolas"/>
                <a:cs typeface="Consolas"/>
              </a:rPr>
              <a:t>{</a:t>
            </a:r>
            <a:endParaRPr sz="2200" dirty="0">
              <a:solidFill>
                <a:srgbClr val="00B050"/>
              </a:solidFill>
              <a:latin typeface="Consolas"/>
              <a:cs typeface="Consolas"/>
            </a:endParaRPr>
          </a:p>
          <a:p>
            <a:pPr marL="474345">
              <a:lnSpc>
                <a:spcPct val="100000"/>
              </a:lnSpc>
              <a:spcBef>
                <a:spcPts val="470"/>
              </a:spcBef>
            </a:pPr>
            <a:r>
              <a:rPr sz="2200" dirty="0">
                <a:solidFill>
                  <a:srgbClr val="00B050"/>
                </a:solidFill>
                <a:latin typeface="Consolas"/>
                <a:cs typeface="Consolas"/>
              </a:rPr>
              <a:t>int</a:t>
            </a:r>
            <a:r>
              <a:rPr sz="2200" spc="-15" dirty="0">
                <a:solidFill>
                  <a:srgbClr val="00B050"/>
                </a:solidFill>
                <a:latin typeface="Consolas"/>
                <a:cs typeface="Consolas"/>
              </a:rPr>
              <a:t> </a:t>
            </a:r>
            <a:r>
              <a:rPr sz="2200" dirty="0">
                <a:solidFill>
                  <a:srgbClr val="00B050"/>
                </a:solidFill>
                <a:latin typeface="Consolas"/>
                <a:cs typeface="Consolas"/>
              </a:rPr>
              <a:t>sum</a:t>
            </a:r>
            <a:r>
              <a:rPr sz="2200" spc="-15" dirty="0">
                <a:solidFill>
                  <a:srgbClr val="00B050"/>
                </a:solidFill>
                <a:latin typeface="Consolas"/>
                <a:cs typeface="Consolas"/>
              </a:rPr>
              <a:t> </a:t>
            </a:r>
            <a:r>
              <a:rPr sz="2200" spc="-5" dirty="0">
                <a:solidFill>
                  <a:srgbClr val="00B050"/>
                </a:solidFill>
                <a:latin typeface="Consolas"/>
                <a:cs typeface="Consolas"/>
              </a:rPr>
              <a:t>=</a:t>
            </a:r>
            <a:r>
              <a:rPr sz="2200" spc="-10" dirty="0">
                <a:solidFill>
                  <a:srgbClr val="00B050"/>
                </a:solidFill>
                <a:latin typeface="Consolas"/>
                <a:cs typeface="Consolas"/>
              </a:rPr>
              <a:t> </a:t>
            </a:r>
            <a:r>
              <a:rPr sz="2200" dirty="0">
                <a:solidFill>
                  <a:srgbClr val="00B050"/>
                </a:solidFill>
                <a:latin typeface="Consolas"/>
                <a:cs typeface="Consolas"/>
              </a:rPr>
              <a:t>0,</a:t>
            </a:r>
            <a:r>
              <a:rPr sz="2200" spc="-15" dirty="0">
                <a:solidFill>
                  <a:srgbClr val="00B050"/>
                </a:solidFill>
                <a:latin typeface="Consolas"/>
                <a:cs typeface="Consolas"/>
              </a:rPr>
              <a:t> </a:t>
            </a:r>
            <a:r>
              <a:rPr sz="2200" spc="-5" dirty="0">
                <a:solidFill>
                  <a:srgbClr val="00B050"/>
                </a:solidFill>
                <a:latin typeface="Consolas"/>
                <a:cs typeface="Consolas"/>
              </a:rPr>
              <a:t>i;</a:t>
            </a:r>
            <a:endParaRPr sz="2200" dirty="0">
              <a:solidFill>
                <a:srgbClr val="00B050"/>
              </a:solidFill>
              <a:latin typeface="Consolas"/>
              <a:cs typeface="Consolas"/>
            </a:endParaRPr>
          </a:p>
          <a:p>
            <a:pPr marL="935990" marR="6794500" indent="-462280">
              <a:lnSpc>
                <a:spcPct val="117800"/>
              </a:lnSpc>
              <a:spcBef>
                <a:spcPts val="10"/>
              </a:spcBef>
            </a:pPr>
            <a:r>
              <a:rPr sz="2200" dirty="0">
                <a:solidFill>
                  <a:srgbClr val="00B050"/>
                </a:solidFill>
                <a:latin typeface="Consolas"/>
                <a:cs typeface="Consolas"/>
              </a:rPr>
              <a:t>for(i </a:t>
            </a:r>
            <a:r>
              <a:rPr sz="2200" spc="-5" dirty="0">
                <a:solidFill>
                  <a:srgbClr val="00B050"/>
                </a:solidFill>
                <a:latin typeface="Consolas"/>
                <a:cs typeface="Consolas"/>
              </a:rPr>
              <a:t>= </a:t>
            </a:r>
            <a:r>
              <a:rPr sz="2200" dirty="0">
                <a:solidFill>
                  <a:srgbClr val="00B050"/>
                </a:solidFill>
                <a:latin typeface="Consolas"/>
                <a:cs typeface="Consolas"/>
              </a:rPr>
              <a:t>0; </a:t>
            </a:r>
            <a:r>
              <a:rPr sz="2200" spc="-5" dirty="0">
                <a:solidFill>
                  <a:srgbClr val="00B050"/>
                </a:solidFill>
                <a:latin typeface="Consolas"/>
                <a:cs typeface="Consolas"/>
              </a:rPr>
              <a:t>i &lt; </a:t>
            </a:r>
            <a:r>
              <a:rPr sz="2200" dirty="0">
                <a:solidFill>
                  <a:srgbClr val="00B050"/>
                </a:solidFill>
                <a:latin typeface="Consolas"/>
                <a:cs typeface="Consolas"/>
              </a:rPr>
              <a:t>n; </a:t>
            </a:r>
            <a:r>
              <a:rPr sz="2200" spc="-5" dirty="0">
                <a:solidFill>
                  <a:srgbClr val="00B050"/>
                </a:solidFill>
                <a:latin typeface="Consolas"/>
                <a:cs typeface="Consolas"/>
              </a:rPr>
              <a:t>i++) </a:t>
            </a:r>
            <a:r>
              <a:rPr sz="2200" spc="-1195" dirty="0">
                <a:solidFill>
                  <a:srgbClr val="00B050"/>
                </a:solidFill>
                <a:latin typeface="Consolas"/>
                <a:cs typeface="Consolas"/>
              </a:rPr>
              <a:t> </a:t>
            </a:r>
            <a:r>
              <a:rPr sz="2200" dirty="0">
                <a:solidFill>
                  <a:srgbClr val="00B050"/>
                </a:solidFill>
                <a:latin typeface="Consolas"/>
                <a:cs typeface="Consolas"/>
              </a:rPr>
              <a:t>sum</a:t>
            </a:r>
            <a:r>
              <a:rPr sz="2200" spc="-10" dirty="0">
                <a:solidFill>
                  <a:srgbClr val="00B050"/>
                </a:solidFill>
                <a:latin typeface="Consolas"/>
                <a:cs typeface="Consolas"/>
              </a:rPr>
              <a:t> </a:t>
            </a:r>
            <a:r>
              <a:rPr sz="2200" spc="-5" dirty="0">
                <a:solidFill>
                  <a:srgbClr val="00B050"/>
                </a:solidFill>
                <a:latin typeface="Consolas"/>
                <a:cs typeface="Consolas"/>
              </a:rPr>
              <a:t>= </a:t>
            </a:r>
            <a:r>
              <a:rPr sz="2200" dirty="0">
                <a:solidFill>
                  <a:srgbClr val="00B050"/>
                </a:solidFill>
                <a:latin typeface="Consolas"/>
                <a:cs typeface="Consolas"/>
              </a:rPr>
              <a:t>sum</a:t>
            </a:r>
            <a:r>
              <a:rPr sz="2200" spc="-10" dirty="0">
                <a:solidFill>
                  <a:srgbClr val="00B050"/>
                </a:solidFill>
                <a:latin typeface="Consolas"/>
                <a:cs typeface="Consolas"/>
              </a:rPr>
              <a:t> </a:t>
            </a:r>
            <a:r>
              <a:rPr sz="2200" spc="-5" dirty="0">
                <a:solidFill>
                  <a:srgbClr val="00B050"/>
                </a:solidFill>
                <a:latin typeface="Consolas"/>
                <a:cs typeface="Consolas"/>
              </a:rPr>
              <a:t>+ A[i];</a:t>
            </a:r>
            <a:endParaRPr sz="2200" dirty="0">
              <a:solidFill>
                <a:srgbClr val="00B050"/>
              </a:solidFill>
              <a:latin typeface="Consolas"/>
              <a:cs typeface="Consolas"/>
            </a:endParaRPr>
          </a:p>
          <a:p>
            <a:pPr marL="474345">
              <a:lnSpc>
                <a:spcPct val="100000"/>
              </a:lnSpc>
              <a:spcBef>
                <a:spcPts val="465"/>
              </a:spcBef>
            </a:pPr>
            <a:r>
              <a:rPr sz="2200" dirty="0">
                <a:solidFill>
                  <a:srgbClr val="00B050"/>
                </a:solidFill>
                <a:latin typeface="Consolas"/>
                <a:cs typeface="Consolas"/>
              </a:rPr>
              <a:t>return</a:t>
            </a:r>
            <a:r>
              <a:rPr sz="2200" spc="-45" dirty="0">
                <a:solidFill>
                  <a:srgbClr val="00B050"/>
                </a:solidFill>
                <a:latin typeface="Consolas"/>
                <a:cs typeface="Consolas"/>
              </a:rPr>
              <a:t> </a:t>
            </a:r>
            <a:r>
              <a:rPr sz="2200" spc="-5" dirty="0">
                <a:solidFill>
                  <a:srgbClr val="00B050"/>
                </a:solidFill>
                <a:latin typeface="Consolas"/>
                <a:cs typeface="Consolas"/>
              </a:rPr>
              <a:t>sum;</a:t>
            </a:r>
            <a:endParaRPr sz="2200" dirty="0">
              <a:solidFill>
                <a:srgbClr val="00B050"/>
              </a:solidFill>
              <a:latin typeface="Consolas"/>
              <a:cs typeface="Consolas"/>
            </a:endParaRPr>
          </a:p>
          <a:p>
            <a:pPr marL="12700">
              <a:lnSpc>
                <a:spcPct val="100000"/>
              </a:lnSpc>
              <a:spcBef>
                <a:spcPts val="480"/>
              </a:spcBef>
            </a:pPr>
            <a:r>
              <a:rPr sz="2200" spc="-5" dirty="0">
                <a:solidFill>
                  <a:srgbClr val="00B050"/>
                </a:solidFill>
                <a:latin typeface="Consolas"/>
                <a:cs typeface="Consolas"/>
              </a:rPr>
              <a:t>}</a:t>
            </a:r>
            <a:endParaRPr sz="2200" dirty="0">
              <a:solidFill>
                <a:srgbClr val="00B050"/>
              </a:solidFill>
              <a:latin typeface="Consolas"/>
              <a:cs typeface="Consolas"/>
            </a:endParaRPr>
          </a:p>
          <a:p>
            <a:pPr>
              <a:lnSpc>
                <a:spcPct val="100000"/>
              </a:lnSpc>
            </a:pPr>
            <a:endParaRPr sz="2200" dirty="0">
              <a:latin typeface="Consolas"/>
              <a:cs typeface="Consolas"/>
            </a:endParaRPr>
          </a:p>
          <a:p>
            <a:pPr marL="12700" marR="5080" algn="just">
              <a:lnSpc>
                <a:spcPct val="80000"/>
              </a:lnSpc>
              <a:spcBef>
                <a:spcPts val="1550"/>
              </a:spcBef>
            </a:pPr>
            <a:r>
              <a:rPr sz="2400" dirty="0">
                <a:solidFill>
                  <a:schemeClr val="tx1">
                    <a:lumMod val="95000"/>
                    <a:lumOff val="5000"/>
                  </a:schemeClr>
                </a:solidFill>
                <a:latin typeface="Times New Roman" panose="02020603050405020304" pitchFamily="18" charset="0"/>
                <a:cs typeface="Times New Roman" panose="02020603050405020304" pitchFamily="18" charset="0"/>
              </a:rPr>
              <a:t>If the amount of space required by an algorithm is increased with the  increase of input value, then that space complexity is said to be Linear  Space Complexity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15173"/>
            <a:ext cx="11045317" cy="667385"/>
          </a:xfrm>
          <a:prstGeom prst="rect">
            <a:avLst/>
          </a:prstGeom>
        </p:spPr>
        <p:txBody>
          <a:bodyPr vert="horz" wrap="square" lIns="0" tIns="13970" rIns="0" bIns="0" rtlCol="0">
            <a:spAutoFit/>
          </a:bodyPr>
          <a:lstStyle/>
          <a:p>
            <a:pPr marL="12700">
              <a:lnSpc>
                <a:spcPct val="100000"/>
              </a:lnSpc>
              <a:spcBef>
                <a:spcPts val="110"/>
              </a:spcBef>
            </a:pPr>
            <a:r>
              <a:rPr lang="en-IN" sz="4200" u="sng" cap="none" spc="-120" dirty="0" smtClean="0">
                <a:solidFill>
                  <a:schemeClr val="tx1">
                    <a:lumMod val="95000"/>
                    <a:lumOff val="5000"/>
                  </a:schemeClr>
                </a:solidFill>
                <a:latin typeface="Times New Roman" panose="02020603050405020304" pitchFamily="18" charset="0"/>
                <a:cs typeface="Times New Roman" panose="02020603050405020304" pitchFamily="18" charset="0"/>
              </a:rPr>
              <a:t>Time</a:t>
            </a:r>
            <a:r>
              <a:rPr lang="en-IN" sz="4200" u="sng" cap="none" spc="-114"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IN" sz="4200" u="sng" cap="none" spc="-275" dirty="0" smtClean="0">
                <a:solidFill>
                  <a:schemeClr val="tx1">
                    <a:lumMod val="95000"/>
                    <a:lumOff val="5000"/>
                  </a:schemeClr>
                </a:solidFill>
                <a:latin typeface="Times New Roman" panose="02020603050405020304" pitchFamily="18" charset="0"/>
                <a:cs typeface="Times New Roman" panose="02020603050405020304" pitchFamily="18" charset="0"/>
              </a:rPr>
              <a:t>Complexity</a:t>
            </a:r>
            <a:endParaRPr lang="en-IN" sz="4200" u="sng" cap="none"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object 3"/>
          <p:cNvSpPr txBox="1"/>
          <p:nvPr/>
        </p:nvSpPr>
        <p:spPr>
          <a:xfrm>
            <a:off x="764540" y="1614296"/>
            <a:ext cx="10661650" cy="4019690"/>
          </a:xfrm>
          <a:prstGeom prst="rect">
            <a:avLst/>
          </a:prstGeom>
        </p:spPr>
        <p:txBody>
          <a:bodyPr vert="horz" wrap="square" lIns="0" tIns="53975" rIns="0" bIns="0" rtlCol="0">
            <a:spAutoFit/>
          </a:bodyPr>
          <a:lstStyle/>
          <a:p>
            <a:pPr marL="12700" marR="174625">
              <a:lnSpc>
                <a:spcPts val="2590"/>
              </a:lnSpc>
              <a:spcBef>
                <a:spcPts val="425"/>
              </a:spcBef>
            </a:pPr>
            <a:r>
              <a:rPr sz="2000" u="sng" dirty="0">
                <a:solidFill>
                  <a:schemeClr val="tx1">
                    <a:lumMod val="95000"/>
                    <a:lumOff val="5000"/>
                  </a:schemeClr>
                </a:solidFill>
                <a:latin typeface="Times New Roman" panose="02020603050405020304" pitchFamily="18" charset="0"/>
                <a:cs typeface="Times New Roman" panose="02020603050405020304" pitchFamily="18" charset="0"/>
              </a:rPr>
              <a:t>The </a:t>
            </a:r>
            <a:r>
              <a:rPr sz="2000" u="sng" spc="-5" dirty="0">
                <a:solidFill>
                  <a:schemeClr val="tx1">
                    <a:lumMod val="95000"/>
                    <a:lumOff val="5000"/>
                  </a:schemeClr>
                </a:solidFill>
                <a:latin typeface="Times New Roman" panose="02020603050405020304" pitchFamily="18" charset="0"/>
                <a:cs typeface="Times New Roman" panose="02020603050405020304" pitchFamily="18" charset="0"/>
              </a:rPr>
              <a:t>time complexity </a:t>
            </a:r>
            <a:r>
              <a:rPr sz="2000" dirty="0">
                <a:solidFill>
                  <a:schemeClr val="tx1">
                    <a:lumMod val="95000"/>
                    <a:lumOff val="5000"/>
                  </a:schemeClr>
                </a:solidFill>
                <a:latin typeface="Times New Roman" panose="02020603050405020304" pitchFamily="18" charset="0"/>
                <a:cs typeface="Times New Roman" panose="02020603050405020304" pitchFamily="18" charset="0"/>
              </a:rPr>
              <a:t>of an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algorithm is the total </a:t>
            </a:r>
            <a:r>
              <a:rPr sz="2000" dirty="0">
                <a:solidFill>
                  <a:schemeClr val="tx1">
                    <a:lumMod val="95000"/>
                    <a:lumOff val="5000"/>
                  </a:schemeClr>
                </a:solidFill>
                <a:latin typeface="Times New Roman" panose="02020603050405020304" pitchFamily="18" charset="0"/>
                <a:cs typeface="Times New Roman" panose="02020603050405020304" pitchFamily="18" charset="0"/>
              </a:rPr>
              <a:t>amount of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time required </a:t>
            </a:r>
            <a:r>
              <a:rPr sz="2000" spc="-71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by</a:t>
            </a:r>
            <a:r>
              <a:rPr sz="20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an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algorithm to</a:t>
            </a:r>
            <a:r>
              <a:rPr sz="2000" dirty="0">
                <a:solidFill>
                  <a:schemeClr val="tx1">
                    <a:lumMod val="95000"/>
                    <a:lumOff val="5000"/>
                  </a:schemeClr>
                </a:solidFill>
                <a:latin typeface="Times New Roman" panose="02020603050405020304" pitchFamily="18" charset="0"/>
                <a:cs typeface="Times New Roman" panose="02020603050405020304" pitchFamily="18" charset="0"/>
              </a:rPr>
              <a:t> complete</a:t>
            </a:r>
            <a:r>
              <a:rPr sz="20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its execution.</a:t>
            </a:r>
            <a:endParaRPr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a:lnSpc>
                <a:spcPct val="100000"/>
              </a:lnSpc>
              <a:spcBef>
                <a:spcPts val="15"/>
              </a:spcBef>
            </a:pPr>
            <a:endParaRPr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marR="5080">
              <a:lnSpc>
                <a:spcPts val="2590"/>
              </a:lnSpc>
              <a:spcBef>
                <a:spcPts val="5"/>
              </a:spcBef>
            </a:pPr>
            <a:r>
              <a:rPr sz="2000" dirty="0">
                <a:solidFill>
                  <a:schemeClr val="tx1">
                    <a:lumMod val="95000"/>
                    <a:lumOff val="5000"/>
                  </a:schemeClr>
                </a:solidFill>
                <a:latin typeface="Times New Roman" panose="02020603050405020304" pitchFamily="18" charset="0"/>
                <a:cs typeface="Times New Roman" panose="02020603050405020304" pitchFamily="18" charset="0"/>
              </a:rPr>
              <a:t>If</a:t>
            </a:r>
            <a:r>
              <a:rPr sz="2000" spc="14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any</a:t>
            </a:r>
            <a:r>
              <a:rPr sz="2000" spc="13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15" dirty="0">
                <a:solidFill>
                  <a:schemeClr val="tx1">
                    <a:lumMod val="95000"/>
                    <a:lumOff val="5000"/>
                  </a:schemeClr>
                </a:solidFill>
                <a:latin typeface="Times New Roman" panose="02020603050405020304" pitchFamily="18" charset="0"/>
                <a:cs typeface="Times New Roman" panose="02020603050405020304" pitchFamily="18" charset="0"/>
              </a:rPr>
              <a:t>program</a:t>
            </a:r>
            <a:r>
              <a:rPr sz="2000" spc="14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10" dirty="0">
                <a:solidFill>
                  <a:schemeClr val="tx1">
                    <a:lumMod val="95000"/>
                    <a:lumOff val="5000"/>
                  </a:schemeClr>
                </a:solidFill>
                <a:latin typeface="Times New Roman" panose="02020603050405020304" pitchFamily="18" charset="0"/>
                <a:cs typeface="Times New Roman" panose="02020603050405020304" pitchFamily="18" charset="0"/>
              </a:rPr>
              <a:t>requires</a:t>
            </a:r>
            <a:r>
              <a:rPr sz="2000" spc="14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fixed</a:t>
            </a:r>
            <a:r>
              <a:rPr sz="2000" spc="13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amount</a:t>
            </a:r>
            <a:r>
              <a:rPr sz="2000" spc="13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000" spc="14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000" spc="15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for</a:t>
            </a:r>
            <a:r>
              <a:rPr sz="2000" spc="13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all</a:t>
            </a:r>
            <a:r>
              <a:rPr sz="2000" spc="14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input</a:t>
            </a:r>
            <a:r>
              <a:rPr sz="2000" spc="13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values</a:t>
            </a:r>
            <a:r>
              <a:rPr sz="2000" spc="13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then</a:t>
            </a:r>
            <a:r>
              <a:rPr sz="2000" spc="14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10" dirty="0">
                <a:solidFill>
                  <a:schemeClr val="tx1">
                    <a:lumMod val="95000"/>
                    <a:lumOff val="5000"/>
                  </a:schemeClr>
                </a:solidFill>
                <a:latin typeface="Times New Roman" panose="02020603050405020304" pitchFamily="18" charset="0"/>
                <a:cs typeface="Times New Roman" panose="02020603050405020304" pitchFamily="18" charset="0"/>
              </a:rPr>
              <a:t>its </a:t>
            </a:r>
            <a:r>
              <a:rPr sz="2000" spc="-70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0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complexity </a:t>
            </a:r>
            <a:r>
              <a:rPr sz="2000" dirty="0">
                <a:solidFill>
                  <a:schemeClr val="tx1">
                    <a:lumMod val="95000"/>
                    <a:lumOff val="5000"/>
                  </a:schemeClr>
                </a:solidFill>
                <a:latin typeface="Times New Roman" panose="02020603050405020304" pitchFamily="18" charset="0"/>
                <a:cs typeface="Times New Roman" panose="02020603050405020304" pitchFamily="18" charset="0"/>
              </a:rPr>
              <a:t>is</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said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to</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be </a:t>
            </a:r>
            <a:r>
              <a:rPr sz="2000" u="sng" spc="-5" dirty="0">
                <a:solidFill>
                  <a:schemeClr val="tx1">
                    <a:lumMod val="95000"/>
                    <a:lumOff val="5000"/>
                  </a:schemeClr>
                </a:solidFill>
                <a:latin typeface="Times New Roman" panose="02020603050405020304" pitchFamily="18" charset="0"/>
                <a:cs typeface="Times New Roman" panose="02020603050405020304" pitchFamily="18" charset="0"/>
              </a:rPr>
              <a:t>Constant</a:t>
            </a:r>
            <a:r>
              <a:rPr sz="2000" u="sng" spc="-4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u="sng" spc="-2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000" u="sng"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u="sng" spc="-5" dirty="0" smtClean="0">
                <a:solidFill>
                  <a:schemeClr val="tx1">
                    <a:lumMod val="95000"/>
                    <a:lumOff val="5000"/>
                  </a:schemeClr>
                </a:solidFill>
                <a:latin typeface="Times New Roman" panose="02020603050405020304" pitchFamily="18" charset="0"/>
                <a:cs typeface="Times New Roman" panose="02020603050405020304" pitchFamily="18" charset="0"/>
              </a:rPr>
              <a:t>Complexity</a:t>
            </a:r>
            <a:endParaRPr lang="en-IN" sz="2000" u="sng" spc="-5"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12700" marR="5080">
              <a:lnSpc>
                <a:spcPts val="2590"/>
              </a:lnSpc>
              <a:spcBef>
                <a:spcPts val="5"/>
              </a:spcBef>
            </a:pPr>
            <a:endParaRPr sz="2000" u="sng"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a:lnSpc>
                <a:spcPct val="100000"/>
              </a:lnSpc>
              <a:spcBef>
                <a:spcPts val="935"/>
              </a:spcBef>
            </a:pPr>
            <a:r>
              <a:rPr sz="2400" spc="-5" dirty="0">
                <a:solidFill>
                  <a:srgbClr val="00B050"/>
                </a:solidFill>
                <a:latin typeface="Consolas"/>
                <a:cs typeface="Consolas"/>
              </a:rPr>
              <a:t>int </a:t>
            </a:r>
            <a:r>
              <a:rPr sz="2400" dirty="0">
                <a:solidFill>
                  <a:srgbClr val="00B050"/>
                </a:solidFill>
                <a:latin typeface="Consolas"/>
                <a:cs typeface="Consolas"/>
              </a:rPr>
              <a:t>sum(int</a:t>
            </a:r>
            <a:r>
              <a:rPr sz="2400" spc="5" dirty="0">
                <a:solidFill>
                  <a:srgbClr val="00B050"/>
                </a:solidFill>
                <a:latin typeface="Consolas"/>
                <a:cs typeface="Consolas"/>
              </a:rPr>
              <a:t> </a:t>
            </a:r>
            <a:r>
              <a:rPr sz="2400" spc="-5" dirty="0">
                <a:solidFill>
                  <a:srgbClr val="00B050"/>
                </a:solidFill>
                <a:latin typeface="Consolas"/>
                <a:cs typeface="Consolas"/>
              </a:rPr>
              <a:t>a,</a:t>
            </a:r>
            <a:r>
              <a:rPr sz="2400" dirty="0">
                <a:solidFill>
                  <a:srgbClr val="00B050"/>
                </a:solidFill>
                <a:latin typeface="Consolas"/>
                <a:cs typeface="Consolas"/>
              </a:rPr>
              <a:t> int</a:t>
            </a:r>
            <a:r>
              <a:rPr sz="2400" spc="5" dirty="0">
                <a:solidFill>
                  <a:srgbClr val="00B050"/>
                </a:solidFill>
                <a:latin typeface="Consolas"/>
                <a:cs typeface="Consolas"/>
              </a:rPr>
              <a:t> </a:t>
            </a:r>
            <a:r>
              <a:rPr sz="2400" spc="-5" dirty="0">
                <a:solidFill>
                  <a:srgbClr val="00B050"/>
                </a:solidFill>
                <a:latin typeface="Consolas"/>
                <a:cs typeface="Consolas"/>
              </a:rPr>
              <a:t>b)</a:t>
            </a:r>
            <a:endParaRPr sz="2400" dirty="0">
              <a:solidFill>
                <a:srgbClr val="00B050"/>
              </a:solidFill>
              <a:latin typeface="Consolas"/>
              <a:cs typeface="Consolas"/>
            </a:endParaRPr>
          </a:p>
          <a:p>
            <a:pPr marL="12700">
              <a:lnSpc>
                <a:spcPct val="100000"/>
              </a:lnSpc>
              <a:spcBef>
                <a:spcPts val="1140"/>
              </a:spcBef>
            </a:pPr>
            <a:r>
              <a:rPr sz="2400" dirty="0">
                <a:solidFill>
                  <a:srgbClr val="00B050"/>
                </a:solidFill>
                <a:latin typeface="Consolas"/>
                <a:cs typeface="Consolas"/>
              </a:rPr>
              <a:t>{</a:t>
            </a:r>
          </a:p>
          <a:p>
            <a:pPr marL="516890">
              <a:lnSpc>
                <a:spcPct val="100000"/>
              </a:lnSpc>
              <a:spcBef>
                <a:spcPts val="1155"/>
              </a:spcBef>
            </a:pPr>
            <a:r>
              <a:rPr sz="2400" dirty="0">
                <a:solidFill>
                  <a:srgbClr val="00B050"/>
                </a:solidFill>
                <a:latin typeface="Consolas"/>
                <a:cs typeface="Consolas"/>
              </a:rPr>
              <a:t>return</a:t>
            </a:r>
            <a:r>
              <a:rPr sz="2400" spc="-30" dirty="0">
                <a:solidFill>
                  <a:srgbClr val="00B050"/>
                </a:solidFill>
                <a:latin typeface="Consolas"/>
                <a:cs typeface="Consolas"/>
              </a:rPr>
              <a:t> </a:t>
            </a:r>
            <a:r>
              <a:rPr sz="2400" dirty="0">
                <a:solidFill>
                  <a:srgbClr val="00B050"/>
                </a:solidFill>
                <a:latin typeface="Consolas"/>
                <a:cs typeface="Consolas"/>
              </a:rPr>
              <a:t>a+b;</a:t>
            </a:r>
          </a:p>
          <a:p>
            <a:pPr marL="12700">
              <a:lnSpc>
                <a:spcPct val="100000"/>
              </a:lnSpc>
              <a:spcBef>
                <a:spcPts val="815"/>
              </a:spcBef>
            </a:pPr>
            <a:r>
              <a:rPr sz="2400" dirty="0">
                <a:solidFill>
                  <a:srgbClr val="00B050"/>
                </a:solidFill>
                <a:latin typeface="Consolas"/>
                <a:cs typeface="Consolas"/>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49751" y="1189100"/>
            <a:ext cx="4051935" cy="452120"/>
          </a:xfrm>
          <a:prstGeom prst="rect">
            <a:avLst/>
          </a:prstGeom>
        </p:spPr>
        <p:txBody>
          <a:bodyPr vert="horz" wrap="square" lIns="0" tIns="12065" rIns="0" bIns="0" rtlCol="0">
            <a:spAutoFit/>
          </a:bodyPr>
          <a:lstStyle/>
          <a:p>
            <a:pPr marL="12700">
              <a:lnSpc>
                <a:spcPct val="100000"/>
              </a:lnSpc>
              <a:spcBef>
                <a:spcPts val="95"/>
              </a:spcBef>
            </a:pPr>
            <a:r>
              <a:rPr sz="2800" b="1" i="1" spc="-10" dirty="0">
                <a:solidFill>
                  <a:srgbClr val="FFFFFF"/>
                </a:solidFill>
                <a:latin typeface="Trebuchet MS"/>
                <a:cs typeface="Trebuchet MS"/>
              </a:rPr>
              <a:t>Linear</a:t>
            </a:r>
            <a:r>
              <a:rPr sz="2800" b="1" i="1" spc="-20" dirty="0">
                <a:solidFill>
                  <a:srgbClr val="FFFFFF"/>
                </a:solidFill>
                <a:latin typeface="Trebuchet MS"/>
                <a:cs typeface="Trebuchet MS"/>
              </a:rPr>
              <a:t> </a:t>
            </a:r>
            <a:r>
              <a:rPr sz="2800" b="1" i="1" spc="-45" dirty="0">
                <a:solidFill>
                  <a:srgbClr val="FFFFFF"/>
                </a:solidFill>
                <a:latin typeface="Trebuchet MS"/>
                <a:cs typeface="Trebuchet MS"/>
              </a:rPr>
              <a:t>Time</a:t>
            </a:r>
            <a:r>
              <a:rPr sz="2800" b="1" i="1" spc="-20" dirty="0">
                <a:solidFill>
                  <a:srgbClr val="FFFFFF"/>
                </a:solidFill>
                <a:latin typeface="Trebuchet MS"/>
                <a:cs typeface="Trebuchet MS"/>
              </a:rPr>
              <a:t> </a:t>
            </a:r>
            <a:r>
              <a:rPr sz="2800" b="1" i="1" spc="-5" dirty="0">
                <a:solidFill>
                  <a:srgbClr val="FFFFFF"/>
                </a:solidFill>
                <a:latin typeface="Trebuchet MS"/>
                <a:cs typeface="Trebuchet MS"/>
              </a:rPr>
              <a:t>Complexity</a:t>
            </a:r>
            <a:endParaRPr sz="2800">
              <a:latin typeface="Trebuchet MS"/>
              <a:cs typeface="Trebuchet MS"/>
            </a:endParaRPr>
          </a:p>
        </p:txBody>
      </p:sp>
      <p:sp>
        <p:nvSpPr>
          <p:cNvPr id="3" name="object 3"/>
          <p:cNvSpPr txBox="1"/>
          <p:nvPr/>
        </p:nvSpPr>
        <p:spPr>
          <a:xfrm>
            <a:off x="764540" y="1295400"/>
            <a:ext cx="10523726" cy="3841436"/>
          </a:xfrm>
          <a:prstGeom prst="rect">
            <a:avLst/>
          </a:prstGeom>
        </p:spPr>
        <p:txBody>
          <a:bodyPr vert="horz" wrap="square" lIns="0" tIns="12065" rIns="0" bIns="0" rtlCol="0">
            <a:spAutoFit/>
          </a:bodyPr>
          <a:lstStyle/>
          <a:p>
            <a:pPr marL="12700">
              <a:lnSpc>
                <a:spcPts val="2375"/>
              </a:lnSpc>
              <a:spcBef>
                <a:spcPts val="95"/>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If</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amount</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required</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by</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algorithm</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increased</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with</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increase</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a:lnSpc>
                <a:spcPts val="2375"/>
              </a:lnSpc>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input</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value</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that</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said</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to</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be</a:t>
            </a:r>
            <a:r>
              <a:rPr sz="2200" spc="5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u="sng" spc="-5" dirty="0">
                <a:solidFill>
                  <a:schemeClr val="tx1">
                    <a:lumMod val="95000"/>
                    <a:lumOff val="5000"/>
                  </a:schemeClr>
                </a:solidFill>
                <a:latin typeface="Times New Roman" panose="02020603050405020304" pitchFamily="18" charset="0"/>
                <a:cs typeface="Times New Roman" panose="02020603050405020304" pitchFamily="18" charset="0"/>
              </a:rPr>
              <a:t>Linear</a:t>
            </a:r>
            <a:r>
              <a:rPr sz="2200" u="sng" spc="-3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u="sng" spc="-30"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u="sng"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u="sng"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endParaRPr sz="2200" u="sng" dirty="0">
              <a:solidFill>
                <a:schemeClr val="tx1">
                  <a:lumMod val="95000"/>
                  <a:lumOff val="5000"/>
                </a:schemeClr>
              </a:solidFill>
              <a:latin typeface="Times New Roman" panose="02020603050405020304" pitchFamily="18" charset="0"/>
              <a:cs typeface="Times New Roman" panose="02020603050405020304" pitchFamily="18" charset="0"/>
            </a:endParaRPr>
          </a:p>
          <a:p>
            <a:pPr>
              <a:lnSpc>
                <a:spcPct val="100000"/>
              </a:lnSpc>
              <a:spcBef>
                <a:spcPts val="10"/>
              </a:spcBef>
            </a:pPr>
            <a:endParaRPr sz="3050" dirty="0">
              <a:latin typeface="Trebuchet MS"/>
              <a:cs typeface="Trebuchet MS"/>
            </a:endParaRPr>
          </a:p>
          <a:p>
            <a:pPr marL="12700">
              <a:lnSpc>
                <a:spcPct val="100000"/>
              </a:lnSpc>
              <a:spcBef>
                <a:spcPts val="5"/>
              </a:spcBef>
            </a:pPr>
            <a:r>
              <a:rPr sz="2200" spc="-5" dirty="0">
                <a:solidFill>
                  <a:srgbClr val="00B050"/>
                </a:solidFill>
                <a:latin typeface="Consolas"/>
                <a:cs typeface="Consolas"/>
              </a:rPr>
              <a:t>int</a:t>
            </a:r>
            <a:r>
              <a:rPr sz="2200" spc="-10" dirty="0">
                <a:solidFill>
                  <a:srgbClr val="00B050"/>
                </a:solidFill>
                <a:latin typeface="Consolas"/>
                <a:cs typeface="Consolas"/>
              </a:rPr>
              <a:t> </a:t>
            </a:r>
            <a:r>
              <a:rPr sz="2200" spc="-5" dirty="0">
                <a:solidFill>
                  <a:srgbClr val="00B050"/>
                </a:solidFill>
                <a:latin typeface="Consolas"/>
                <a:cs typeface="Consolas"/>
              </a:rPr>
              <a:t>sum(int </a:t>
            </a:r>
            <a:r>
              <a:rPr sz="2200" dirty="0">
                <a:solidFill>
                  <a:srgbClr val="00B050"/>
                </a:solidFill>
                <a:latin typeface="Consolas"/>
                <a:cs typeface="Consolas"/>
              </a:rPr>
              <a:t>A[],</a:t>
            </a:r>
            <a:r>
              <a:rPr sz="2200" spc="-10" dirty="0">
                <a:solidFill>
                  <a:srgbClr val="00B050"/>
                </a:solidFill>
                <a:latin typeface="Consolas"/>
                <a:cs typeface="Consolas"/>
              </a:rPr>
              <a:t> </a:t>
            </a:r>
            <a:r>
              <a:rPr sz="2200" dirty="0">
                <a:solidFill>
                  <a:srgbClr val="00B050"/>
                </a:solidFill>
                <a:latin typeface="Consolas"/>
                <a:cs typeface="Consolas"/>
              </a:rPr>
              <a:t>int</a:t>
            </a:r>
            <a:r>
              <a:rPr sz="2200" spc="-5" dirty="0">
                <a:solidFill>
                  <a:srgbClr val="00B050"/>
                </a:solidFill>
                <a:latin typeface="Consolas"/>
                <a:cs typeface="Consolas"/>
              </a:rPr>
              <a:t> n)</a:t>
            </a:r>
            <a:endParaRPr sz="2200" dirty="0">
              <a:solidFill>
                <a:srgbClr val="00B050"/>
              </a:solidFill>
              <a:latin typeface="Consolas"/>
              <a:cs typeface="Consolas"/>
            </a:endParaRPr>
          </a:p>
          <a:p>
            <a:pPr marL="12700">
              <a:lnSpc>
                <a:spcPct val="100000"/>
              </a:lnSpc>
              <a:spcBef>
                <a:spcPts val="480"/>
              </a:spcBef>
            </a:pPr>
            <a:r>
              <a:rPr sz="2200" spc="-5" dirty="0">
                <a:solidFill>
                  <a:srgbClr val="00B050"/>
                </a:solidFill>
                <a:latin typeface="Consolas"/>
                <a:cs typeface="Consolas"/>
              </a:rPr>
              <a:t>{</a:t>
            </a:r>
            <a:endParaRPr sz="2200" dirty="0">
              <a:solidFill>
                <a:srgbClr val="00B050"/>
              </a:solidFill>
              <a:latin typeface="Consolas"/>
              <a:cs typeface="Consolas"/>
            </a:endParaRPr>
          </a:p>
          <a:p>
            <a:pPr marL="474345">
              <a:lnSpc>
                <a:spcPct val="100000"/>
              </a:lnSpc>
              <a:spcBef>
                <a:spcPts val="465"/>
              </a:spcBef>
            </a:pPr>
            <a:r>
              <a:rPr sz="2200" spc="-5" dirty="0">
                <a:solidFill>
                  <a:srgbClr val="00B050"/>
                </a:solidFill>
                <a:latin typeface="Consolas"/>
                <a:cs typeface="Consolas"/>
              </a:rPr>
              <a:t>int</a:t>
            </a:r>
            <a:r>
              <a:rPr sz="2200" spc="-10" dirty="0">
                <a:solidFill>
                  <a:srgbClr val="00B050"/>
                </a:solidFill>
                <a:latin typeface="Consolas"/>
                <a:cs typeface="Consolas"/>
              </a:rPr>
              <a:t> </a:t>
            </a:r>
            <a:r>
              <a:rPr sz="2200" spc="-5" dirty="0">
                <a:solidFill>
                  <a:srgbClr val="00B050"/>
                </a:solidFill>
                <a:latin typeface="Consolas"/>
                <a:cs typeface="Consolas"/>
              </a:rPr>
              <a:t>sum =</a:t>
            </a:r>
            <a:r>
              <a:rPr sz="2200" spc="-10" dirty="0">
                <a:solidFill>
                  <a:srgbClr val="00B050"/>
                </a:solidFill>
                <a:latin typeface="Consolas"/>
                <a:cs typeface="Consolas"/>
              </a:rPr>
              <a:t> </a:t>
            </a:r>
            <a:r>
              <a:rPr sz="2200" spc="-5" dirty="0">
                <a:solidFill>
                  <a:srgbClr val="00B050"/>
                </a:solidFill>
                <a:latin typeface="Consolas"/>
                <a:cs typeface="Consolas"/>
              </a:rPr>
              <a:t>0, i;</a:t>
            </a:r>
            <a:endParaRPr sz="2200" dirty="0">
              <a:solidFill>
                <a:srgbClr val="00B050"/>
              </a:solidFill>
              <a:latin typeface="Consolas"/>
              <a:cs typeface="Consolas"/>
            </a:endParaRPr>
          </a:p>
          <a:p>
            <a:pPr marL="935990" marR="6647180" indent="-462280">
              <a:lnSpc>
                <a:spcPts val="3120"/>
              </a:lnSpc>
              <a:spcBef>
                <a:spcPts val="175"/>
              </a:spcBef>
            </a:pPr>
            <a:r>
              <a:rPr sz="2200" dirty="0">
                <a:solidFill>
                  <a:srgbClr val="00B050"/>
                </a:solidFill>
                <a:latin typeface="Consolas"/>
                <a:cs typeface="Consolas"/>
              </a:rPr>
              <a:t>for(i </a:t>
            </a:r>
            <a:r>
              <a:rPr sz="2200" spc="-5" dirty="0">
                <a:solidFill>
                  <a:srgbClr val="00B050"/>
                </a:solidFill>
                <a:latin typeface="Consolas"/>
                <a:cs typeface="Consolas"/>
              </a:rPr>
              <a:t>= </a:t>
            </a:r>
            <a:r>
              <a:rPr sz="2200" dirty="0">
                <a:solidFill>
                  <a:srgbClr val="00B050"/>
                </a:solidFill>
                <a:latin typeface="Consolas"/>
                <a:cs typeface="Consolas"/>
              </a:rPr>
              <a:t>0; </a:t>
            </a:r>
            <a:r>
              <a:rPr sz="2200" spc="-5" dirty="0">
                <a:solidFill>
                  <a:srgbClr val="00B050"/>
                </a:solidFill>
                <a:latin typeface="Consolas"/>
                <a:cs typeface="Consolas"/>
              </a:rPr>
              <a:t>i &lt; </a:t>
            </a:r>
            <a:r>
              <a:rPr sz="2200" dirty="0">
                <a:solidFill>
                  <a:srgbClr val="00B050"/>
                </a:solidFill>
                <a:latin typeface="Consolas"/>
                <a:cs typeface="Consolas"/>
              </a:rPr>
              <a:t>n; </a:t>
            </a:r>
            <a:r>
              <a:rPr sz="2200" spc="-5" dirty="0">
                <a:solidFill>
                  <a:srgbClr val="00B050"/>
                </a:solidFill>
                <a:latin typeface="Consolas"/>
                <a:cs typeface="Consolas"/>
              </a:rPr>
              <a:t>i++) </a:t>
            </a:r>
            <a:r>
              <a:rPr sz="2200" spc="-1195" dirty="0">
                <a:solidFill>
                  <a:srgbClr val="00B050"/>
                </a:solidFill>
                <a:latin typeface="Consolas"/>
                <a:cs typeface="Consolas"/>
              </a:rPr>
              <a:t> </a:t>
            </a:r>
            <a:r>
              <a:rPr sz="2200" dirty="0">
                <a:solidFill>
                  <a:srgbClr val="00B050"/>
                </a:solidFill>
                <a:latin typeface="Consolas"/>
                <a:cs typeface="Consolas"/>
              </a:rPr>
              <a:t>sum</a:t>
            </a:r>
            <a:r>
              <a:rPr sz="2200" spc="-10" dirty="0">
                <a:solidFill>
                  <a:srgbClr val="00B050"/>
                </a:solidFill>
                <a:latin typeface="Consolas"/>
                <a:cs typeface="Consolas"/>
              </a:rPr>
              <a:t> </a:t>
            </a:r>
            <a:r>
              <a:rPr sz="2200" spc="-5" dirty="0">
                <a:solidFill>
                  <a:srgbClr val="00B050"/>
                </a:solidFill>
                <a:latin typeface="Consolas"/>
                <a:cs typeface="Consolas"/>
              </a:rPr>
              <a:t>= </a:t>
            </a:r>
            <a:r>
              <a:rPr sz="2200" dirty="0">
                <a:solidFill>
                  <a:srgbClr val="00B050"/>
                </a:solidFill>
                <a:latin typeface="Consolas"/>
                <a:cs typeface="Consolas"/>
              </a:rPr>
              <a:t>sum</a:t>
            </a:r>
            <a:r>
              <a:rPr sz="2200" spc="-10" dirty="0">
                <a:solidFill>
                  <a:srgbClr val="00B050"/>
                </a:solidFill>
                <a:latin typeface="Consolas"/>
                <a:cs typeface="Consolas"/>
              </a:rPr>
              <a:t> </a:t>
            </a:r>
            <a:r>
              <a:rPr sz="2200" spc="-5" dirty="0">
                <a:solidFill>
                  <a:srgbClr val="00B050"/>
                </a:solidFill>
                <a:latin typeface="Consolas"/>
                <a:cs typeface="Consolas"/>
              </a:rPr>
              <a:t>+ A[i];</a:t>
            </a:r>
            <a:endParaRPr sz="2200" dirty="0">
              <a:solidFill>
                <a:srgbClr val="00B050"/>
              </a:solidFill>
              <a:latin typeface="Consolas"/>
              <a:cs typeface="Consolas"/>
            </a:endParaRPr>
          </a:p>
          <a:p>
            <a:pPr marL="474345">
              <a:lnSpc>
                <a:spcPct val="100000"/>
              </a:lnSpc>
              <a:spcBef>
                <a:spcPts val="285"/>
              </a:spcBef>
            </a:pPr>
            <a:r>
              <a:rPr sz="2200" dirty="0">
                <a:solidFill>
                  <a:srgbClr val="00B050"/>
                </a:solidFill>
                <a:latin typeface="Consolas"/>
                <a:cs typeface="Consolas"/>
              </a:rPr>
              <a:t>return</a:t>
            </a:r>
            <a:r>
              <a:rPr sz="2200" spc="-45" dirty="0">
                <a:solidFill>
                  <a:srgbClr val="00B050"/>
                </a:solidFill>
                <a:latin typeface="Consolas"/>
                <a:cs typeface="Consolas"/>
              </a:rPr>
              <a:t> </a:t>
            </a:r>
            <a:r>
              <a:rPr sz="2200" spc="-5" dirty="0">
                <a:solidFill>
                  <a:srgbClr val="00B050"/>
                </a:solidFill>
                <a:latin typeface="Consolas"/>
                <a:cs typeface="Consolas"/>
              </a:rPr>
              <a:t>sum;</a:t>
            </a:r>
            <a:endParaRPr sz="2200" dirty="0">
              <a:solidFill>
                <a:srgbClr val="00B050"/>
              </a:solidFill>
              <a:latin typeface="Consolas"/>
              <a:cs typeface="Consolas"/>
            </a:endParaRPr>
          </a:p>
          <a:p>
            <a:pPr marL="12700">
              <a:lnSpc>
                <a:spcPct val="100000"/>
              </a:lnSpc>
              <a:spcBef>
                <a:spcPts val="465"/>
              </a:spcBef>
            </a:pPr>
            <a:r>
              <a:rPr sz="2200" spc="-5" dirty="0">
                <a:solidFill>
                  <a:srgbClr val="00B050"/>
                </a:solidFill>
                <a:latin typeface="Consolas"/>
                <a:cs typeface="Consolas"/>
              </a:rPr>
              <a:t>}</a:t>
            </a:r>
            <a:endParaRPr sz="2200" dirty="0">
              <a:solidFill>
                <a:srgbClr val="00B050"/>
              </a:solidFill>
              <a:latin typeface="Consolas"/>
              <a:cs typeface="Consolas"/>
            </a:endParaRPr>
          </a:p>
        </p:txBody>
      </p:sp>
      <p:pic>
        <p:nvPicPr>
          <p:cNvPr id="4" name="object 4"/>
          <p:cNvPicPr/>
          <p:nvPr/>
        </p:nvPicPr>
        <p:blipFill>
          <a:blip r:embed="rId2" cstate="print"/>
          <a:stretch>
            <a:fillRect/>
          </a:stretch>
        </p:blipFill>
        <p:spPr>
          <a:xfrm>
            <a:off x="4869179" y="3076955"/>
            <a:ext cx="6419087" cy="24719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809617"/>
            <a:ext cx="11582400" cy="566181"/>
          </a:xfrm>
          <a:prstGeom prst="rect">
            <a:avLst/>
          </a:prstGeom>
        </p:spPr>
        <p:txBody>
          <a:bodyPr vert="horz" wrap="square" lIns="0" tIns="12065" rIns="0" bIns="0" rtlCol="0">
            <a:spAutoFit/>
          </a:bodyPr>
          <a:lstStyle/>
          <a:p>
            <a:pPr marL="12700">
              <a:lnSpc>
                <a:spcPct val="100000"/>
              </a:lnSpc>
              <a:spcBef>
                <a:spcPts val="95"/>
              </a:spcBef>
            </a:pPr>
            <a:r>
              <a:rPr lang="en-IN" b="1" u="sng" cap="none" spc="-35" dirty="0" smtClean="0">
                <a:solidFill>
                  <a:schemeClr val="tx1">
                    <a:lumMod val="95000"/>
                    <a:lumOff val="5000"/>
                  </a:schemeClr>
                </a:solidFill>
                <a:latin typeface="Times New Roman" panose="02020603050405020304" pitchFamily="18" charset="0"/>
                <a:cs typeface="Times New Roman" panose="02020603050405020304" pitchFamily="18" charset="0"/>
              </a:rPr>
              <a:t>Asymptotic</a:t>
            </a:r>
            <a:r>
              <a:rPr lang="en-IN" b="1" u="sng" cap="none" spc="-25"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IN" b="1" u="sng" cap="none" spc="-100" dirty="0" smtClean="0">
                <a:solidFill>
                  <a:schemeClr val="tx1">
                    <a:lumMod val="95000"/>
                    <a:lumOff val="5000"/>
                  </a:schemeClr>
                </a:solidFill>
                <a:latin typeface="Times New Roman" panose="02020603050405020304" pitchFamily="18" charset="0"/>
                <a:cs typeface="Times New Roman" panose="02020603050405020304" pitchFamily="18" charset="0"/>
              </a:rPr>
              <a:t>Notation</a:t>
            </a:r>
            <a:endParaRPr lang="en-IN" b="1" u="sng" cap="none" spc="-1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object 3"/>
          <p:cNvSpPr txBox="1"/>
          <p:nvPr/>
        </p:nvSpPr>
        <p:spPr>
          <a:xfrm>
            <a:off x="1219200" y="1905000"/>
            <a:ext cx="10083800" cy="3032112"/>
          </a:xfrm>
          <a:prstGeom prst="rect">
            <a:avLst/>
          </a:prstGeom>
        </p:spPr>
        <p:txBody>
          <a:bodyPr vert="horz" wrap="square" lIns="0" tIns="78740" rIns="0" bIns="0" rtlCol="0">
            <a:spAutoFit/>
          </a:bodyPr>
          <a:lstStyle/>
          <a:p>
            <a:pPr marL="12700" marR="116205">
              <a:lnSpc>
                <a:spcPct val="80000"/>
              </a:lnSpc>
              <a:spcBef>
                <a:spcPts val="620"/>
              </a:spcBef>
            </a:pPr>
            <a:r>
              <a:rPr sz="2200" b="1" i="1" u="sng" spc="-10" dirty="0">
                <a:solidFill>
                  <a:schemeClr val="tx1">
                    <a:lumMod val="95000"/>
                    <a:lumOff val="5000"/>
                  </a:schemeClr>
                </a:solidFill>
                <a:latin typeface="Times New Roman" panose="02020603050405020304" pitchFamily="18" charset="0"/>
                <a:cs typeface="Times New Roman" panose="02020603050405020304" pitchFamily="18" charset="0"/>
              </a:rPr>
              <a:t>Asymptotic</a:t>
            </a:r>
            <a:r>
              <a:rPr sz="2200" b="1" i="1" u="sng"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i="1" u="sng" spc="-5" dirty="0">
                <a:solidFill>
                  <a:schemeClr val="tx1">
                    <a:lumMod val="95000"/>
                    <a:lumOff val="5000"/>
                  </a:schemeClr>
                </a:solidFill>
                <a:latin typeface="Times New Roman" panose="02020603050405020304" pitchFamily="18" charset="0"/>
                <a:cs typeface="Times New Roman" panose="02020603050405020304" pitchFamily="18" charset="0"/>
              </a:rPr>
              <a:t>notation</a:t>
            </a:r>
            <a:r>
              <a:rPr sz="2200" b="1" i="1" u="sng"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b="1"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10" dirty="0">
                <a:solidFill>
                  <a:schemeClr val="tx1">
                    <a:lumMod val="95000"/>
                    <a:lumOff val="5000"/>
                  </a:schemeClr>
                </a:solidFill>
                <a:latin typeface="Times New Roman" panose="02020603050405020304" pitchFamily="18" charset="0"/>
                <a:cs typeface="Times New Roman" panose="02020603050405020304" pitchFamily="18" charset="0"/>
              </a:rPr>
              <a:t>an</a:t>
            </a:r>
            <a:r>
              <a:rPr sz="2200" b="1"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algorithm</a:t>
            </a:r>
            <a:r>
              <a:rPr sz="2200" b="1"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b="1"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a</a:t>
            </a:r>
            <a:r>
              <a:rPr sz="2200" b="1"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10" dirty="0">
                <a:solidFill>
                  <a:schemeClr val="tx1">
                    <a:lumMod val="95000"/>
                    <a:lumOff val="5000"/>
                  </a:schemeClr>
                </a:solidFill>
                <a:latin typeface="Times New Roman" panose="02020603050405020304" pitchFamily="18" charset="0"/>
                <a:cs typeface="Times New Roman" panose="02020603050405020304" pitchFamily="18" charset="0"/>
              </a:rPr>
              <a:t>mathematical</a:t>
            </a:r>
            <a:r>
              <a:rPr sz="2200" b="1" spc="5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10" dirty="0">
                <a:solidFill>
                  <a:schemeClr val="tx1">
                    <a:lumMod val="95000"/>
                    <a:lumOff val="5000"/>
                  </a:schemeClr>
                </a:solidFill>
                <a:latin typeface="Times New Roman" panose="02020603050405020304" pitchFamily="18" charset="0"/>
                <a:cs typeface="Times New Roman" panose="02020603050405020304" pitchFamily="18" charset="0"/>
              </a:rPr>
              <a:t>representation</a:t>
            </a:r>
            <a:r>
              <a:rPr sz="2200" b="1" spc="5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b="1"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its </a:t>
            </a:r>
            <a:r>
              <a:rPr sz="2200" b="1" spc="-65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endParaRPr sz="2200" b="1" dirty="0">
              <a:solidFill>
                <a:schemeClr val="tx1">
                  <a:lumMod val="95000"/>
                  <a:lumOff val="5000"/>
                </a:schemeClr>
              </a:solidFill>
              <a:latin typeface="Times New Roman" panose="02020603050405020304" pitchFamily="18" charset="0"/>
              <a:cs typeface="Times New Roman" panose="02020603050405020304" pitchFamily="18" charset="0"/>
            </a:endParaRPr>
          </a:p>
          <a:p>
            <a:pPr>
              <a:lnSpc>
                <a:spcPct val="100000"/>
              </a:lnSpc>
              <a:spcBef>
                <a:spcPts val="45"/>
              </a:spcBef>
            </a:pPr>
            <a:endParaRPr sz="305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a:lnSpc>
                <a:spcPct val="100000"/>
              </a:lnSpc>
            </a:pPr>
            <a:r>
              <a:rPr sz="2200" spc="-40" dirty="0">
                <a:solidFill>
                  <a:schemeClr val="tx1">
                    <a:lumMod val="95000"/>
                    <a:lumOff val="5000"/>
                  </a:schemeClr>
                </a:solidFill>
                <a:latin typeface="Times New Roman" panose="02020603050405020304" pitchFamily="18" charset="0"/>
                <a:cs typeface="Times New Roman" panose="02020603050405020304" pitchFamily="18" charset="0"/>
              </a:rPr>
              <a:t>Majorly,</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we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use</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THREE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types</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spc="-1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Asymptotic</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Notations</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and</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those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are</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as</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follows...</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355600" indent="-342900">
              <a:lnSpc>
                <a:spcPct val="100000"/>
              </a:lnSpc>
              <a:spcBef>
                <a:spcPts val="470"/>
              </a:spcBef>
              <a:buFont typeface="Wingdings" panose="05000000000000000000" pitchFamily="2" charset="2"/>
              <a:buChar char="§"/>
            </a:pPr>
            <a:r>
              <a:rPr sz="2000" b="1" spc="-5" dirty="0">
                <a:solidFill>
                  <a:schemeClr val="tx1">
                    <a:lumMod val="95000"/>
                    <a:lumOff val="5000"/>
                  </a:schemeClr>
                </a:solidFill>
                <a:latin typeface="Times New Roman" panose="02020603050405020304" pitchFamily="18" charset="0"/>
                <a:cs typeface="Times New Roman" panose="02020603050405020304" pitchFamily="18" charset="0"/>
              </a:rPr>
              <a:t>Big</a:t>
            </a:r>
            <a:r>
              <a:rPr sz="2000" b="1"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b="1" spc="-5" dirty="0">
                <a:solidFill>
                  <a:schemeClr val="tx1">
                    <a:lumMod val="95000"/>
                    <a:lumOff val="5000"/>
                  </a:schemeClr>
                </a:solidFill>
                <a:latin typeface="Times New Roman" panose="02020603050405020304" pitchFamily="18" charset="0"/>
                <a:cs typeface="Times New Roman" panose="02020603050405020304" pitchFamily="18" charset="0"/>
              </a:rPr>
              <a:t>-</a:t>
            </a:r>
            <a:r>
              <a:rPr sz="2000" b="1"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b="1" spc="-10" dirty="0">
                <a:solidFill>
                  <a:schemeClr val="tx1">
                    <a:lumMod val="95000"/>
                    <a:lumOff val="5000"/>
                  </a:schemeClr>
                </a:solidFill>
                <a:latin typeface="Times New Roman" panose="02020603050405020304" pitchFamily="18" charset="0"/>
                <a:cs typeface="Times New Roman" panose="02020603050405020304" pitchFamily="18" charset="0"/>
              </a:rPr>
              <a:t>Oh</a:t>
            </a:r>
            <a:r>
              <a:rPr sz="2000" b="1"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b="1" spc="-10" dirty="0">
                <a:solidFill>
                  <a:schemeClr val="tx1">
                    <a:lumMod val="95000"/>
                    <a:lumOff val="5000"/>
                  </a:schemeClr>
                </a:solidFill>
                <a:latin typeface="Times New Roman" panose="02020603050405020304" pitchFamily="18" charset="0"/>
                <a:cs typeface="Times New Roman" panose="02020603050405020304" pitchFamily="18" charset="0"/>
              </a:rPr>
              <a:t>(O</a:t>
            </a:r>
            <a:r>
              <a:rPr sz="2000" b="1" spc="-1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355600" marR="8040370" indent="-342900">
              <a:lnSpc>
                <a:spcPts val="3120"/>
              </a:lnSpc>
              <a:spcBef>
                <a:spcPts val="90"/>
              </a:spcBef>
              <a:buFont typeface="Wingdings" panose="05000000000000000000" pitchFamily="2" charset="2"/>
              <a:buChar char="§"/>
            </a:pPr>
            <a:r>
              <a:rPr sz="2000" b="1" spc="-5" dirty="0" smtClean="0">
                <a:solidFill>
                  <a:schemeClr val="tx1">
                    <a:lumMod val="95000"/>
                    <a:lumOff val="5000"/>
                  </a:schemeClr>
                </a:solidFill>
                <a:latin typeface="Times New Roman" panose="02020603050405020304" pitchFamily="18" charset="0"/>
                <a:cs typeface="Times New Roman" panose="02020603050405020304" pitchFamily="18" charset="0"/>
              </a:rPr>
              <a:t>Big Omega</a:t>
            </a:r>
            <a:r>
              <a:rPr sz="2000" b="1" spc="-10" dirty="0" smtClean="0">
                <a:solidFill>
                  <a:schemeClr val="tx1">
                    <a:lumMod val="95000"/>
                    <a:lumOff val="5000"/>
                  </a:schemeClr>
                </a:solidFill>
                <a:latin typeface="Times New Roman" panose="02020603050405020304" pitchFamily="18" charset="0"/>
                <a:cs typeface="Times New Roman" panose="02020603050405020304" pitchFamily="18" charset="0"/>
              </a:rPr>
              <a:t>(Ω) </a:t>
            </a:r>
            <a:endParaRPr lang="en-IN" sz="2000" b="1" spc="-650" dirty="0">
              <a:solidFill>
                <a:schemeClr val="tx1">
                  <a:lumMod val="95000"/>
                  <a:lumOff val="5000"/>
                </a:schemeClr>
              </a:solidFill>
              <a:latin typeface="Times New Roman" panose="02020603050405020304" pitchFamily="18" charset="0"/>
              <a:cs typeface="Times New Roman" panose="02020603050405020304" pitchFamily="18" charset="0"/>
            </a:endParaRPr>
          </a:p>
          <a:p>
            <a:pPr marL="355600" marR="8040370" indent="-342900">
              <a:lnSpc>
                <a:spcPts val="3120"/>
              </a:lnSpc>
              <a:spcBef>
                <a:spcPts val="90"/>
              </a:spcBef>
              <a:buFont typeface="Wingdings" panose="05000000000000000000" pitchFamily="2" charset="2"/>
              <a:buChar char="§"/>
            </a:pPr>
            <a:r>
              <a:rPr lang="en-IN" sz="2000" b="1" dirty="0" smtClean="0">
                <a:solidFill>
                  <a:schemeClr val="tx1">
                    <a:lumMod val="95000"/>
                    <a:lumOff val="5000"/>
                  </a:schemeClr>
                </a:solidFill>
                <a:latin typeface="Times New Roman" panose="02020603050405020304" pitchFamily="18" charset="0"/>
                <a:cs typeface="Times New Roman" panose="02020603050405020304" pitchFamily="18" charset="0"/>
              </a:rPr>
              <a:t>Big-Theta</a:t>
            </a:r>
            <a:r>
              <a:rPr lang="el-GR" sz="2000" b="1" spc="-10" dirty="0" smtClean="0">
                <a:solidFill>
                  <a:schemeClr val="tx1">
                    <a:lumMod val="95000"/>
                    <a:lumOff val="5000"/>
                  </a:schemeClr>
                </a:solidFill>
                <a:latin typeface="Times New Roman" panose="02020603050405020304" pitchFamily="18" charset="0"/>
                <a:cs typeface="Times New Roman" panose="02020603050405020304" pitchFamily="18" charset="0"/>
              </a:rPr>
              <a:t>(Θ)</a:t>
            </a:r>
            <a:endParaRPr lang="el-GR" sz="2000" b="1"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355600" marR="8040370" indent="-342900">
              <a:lnSpc>
                <a:spcPts val="3120"/>
              </a:lnSpc>
              <a:spcBef>
                <a:spcPts val="90"/>
              </a:spcBef>
              <a:buFont typeface="Wingdings" panose="05000000000000000000" pitchFamily="2" charset="2"/>
              <a:buChar char="§"/>
            </a:pPr>
            <a:endParaRPr sz="2000"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3775" y="618517"/>
            <a:ext cx="10364451" cy="1177077"/>
          </a:xfrm>
        </p:spPr>
        <p:txBody>
          <a:bodyPr/>
          <a:lstStyle/>
          <a:p>
            <a:r>
              <a:rPr lang="en-IN" u="sng" cap="none" spc="-5" dirty="0" smtClean="0">
                <a:solidFill>
                  <a:schemeClr val="tx1"/>
                </a:solidFill>
                <a:latin typeface="Times New Roman" panose="02020603050405020304" pitchFamily="18" charset="0"/>
                <a:cs typeface="Times New Roman" panose="02020603050405020304" pitchFamily="18" charset="0"/>
              </a:rPr>
              <a:t>Big</a:t>
            </a:r>
            <a:r>
              <a:rPr lang="en-IN" u="sng" cap="none" spc="-25" dirty="0" smtClean="0">
                <a:solidFill>
                  <a:schemeClr val="tx1"/>
                </a:solidFill>
                <a:latin typeface="Times New Roman" panose="02020603050405020304" pitchFamily="18" charset="0"/>
                <a:cs typeface="Times New Roman" panose="02020603050405020304" pitchFamily="18" charset="0"/>
              </a:rPr>
              <a:t> </a:t>
            </a:r>
            <a:r>
              <a:rPr lang="en-IN" u="sng" cap="none" spc="-5" dirty="0" smtClean="0">
                <a:solidFill>
                  <a:schemeClr val="tx1"/>
                </a:solidFill>
                <a:latin typeface="Times New Roman" panose="02020603050405020304" pitchFamily="18" charset="0"/>
                <a:cs typeface="Times New Roman" panose="02020603050405020304" pitchFamily="18" charset="0"/>
              </a:rPr>
              <a:t>-</a:t>
            </a:r>
            <a:r>
              <a:rPr lang="en-IN" u="sng" cap="none" spc="-10" dirty="0" smtClean="0">
                <a:solidFill>
                  <a:schemeClr val="tx1"/>
                </a:solidFill>
                <a:latin typeface="Times New Roman" panose="02020603050405020304" pitchFamily="18" charset="0"/>
                <a:cs typeface="Times New Roman" panose="02020603050405020304" pitchFamily="18" charset="0"/>
              </a:rPr>
              <a:t> </a:t>
            </a:r>
            <a:r>
              <a:rPr lang="en-IN" u="sng" cap="none" spc="-5" dirty="0" smtClean="0">
                <a:solidFill>
                  <a:schemeClr val="tx1"/>
                </a:solidFill>
                <a:latin typeface="Times New Roman" panose="02020603050405020304" pitchFamily="18" charset="0"/>
                <a:cs typeface="Times New Roman" panose="02020603050405020304" pitchFamily="18" charset="0"/>
              </a:rPr>
              <a:t>Oh</a:t>
            </a:r>
            <a:r>
              <a:rPr lang="en-IN" u="sng" cap="none" spc="-15" dirty="0" smtClean="0">
                <a:solidFill>
                  <a:schemeClr val="tx1"/>
                </a:solidFill>
                <a:latin typeface="Times New Roman" panose="02020603050405020304" pitchFamily="18" charset="0"/>
                <a:cs typeface="Times New Roman" panose="02020603050405020304" pitchFamily="18" charset="0"/>
              </a:rPr>
              <a:t> </a:t>
            </a:r>
            <a:r>
              <a:rPr lang="en-IN" u="sng" cap="none" spc="-105" dirty="0" smtClean="0">
                <a:solidFill>
                  <a:schemeClr val="tx1"/>
                </a:solidFill>
                <a:latin typeface="Times New Roman" panose="02020603050405020304" pitchFamily="18" charset="0"/>
                <a:cs typeface="Times New Roman" panose="02020603050405020304" pitchFamily="18" charset="0"/>
              </a:rPr>
              <a:t>Notation</a:t>
            </a:r>
            <a:r>
              <a:rPr lang="en-IN" u="sng" cap="none" spc="5" dirty="0" smtClean="0">
                <a:solidFill>
                  <a:schemeClr val="tx1"/>
                </a:solidFill>
                <a:latin typeface="Times New Roman" panose="02020603050405020304" pitchFamily="18" charset="0"/>
                <a:cs typeface="Times New Roman" panose="02020603050405020304" pitchFamily="18" charset="0"/>
              </a:rPr>
              <a:t> </a:t>
            </a:r>
            <a:r>
              <a:rPr lang="en-IN" u="sng" cap="none" spc="-10" dirty="0" smtClean="0">
                <a:solidFill>
                  <a:schemeClr val="tx1"/>
                </a:solidFill>
                <a:latin typeface="Times New Roman" panose="02020603050405020304" pitchFamily="18" charset="0"/>
                <a:cs typeface="Times New Roman" panose="02020603050405020304" pitchFamily="18" charset="0"/>
              </a:rPr>
              <a:t>(O)</a:t>
            </a:r>
            <a:endParaRPr lang="en-IN" u="sng" cap="none" dirty="0">
              <a:solidFill>
                <a:schemeClr val="tx1"/>
              </a:solidFill>
            </a:endParaRPr>
          </a:p>
        </p:txBody>
      </p:sp>
      <p:sp>
        <p:nvSpPr>
          <p:cNvPr id="3" name="object 3"/>
          <p:cNvSpPr txBox="1"/>
          <p:nvPr/>
        </p:nvSpPr>
        <p:spPr>
          <a:xfrm>
            <a:off x="762337" y="1913797"/>
            <a:ext cx="10550525" cy="1473200"/>
          </a:xfrm>
          <a:prstGeom prst="rect">
            <a:avLst/>
          </a:prstGeom>
        </p:spPr>
        <p:txBody>
          <a:bodyPr vert="horz" wrap="square" lIns="0" tIns="45720" rIns="0" bIns="0" rtlCol="0">
            <a:spAutoFit/>
          </a:bodyPr>
          <a:lstStyle/>
          <a:p>
            <a:pPr marL="12700" marR="5080">
              <a:lnSpc>
                <a:spcPct val="90000"/>
              </a:lnSpc>
              <a:spcBef>
                <a:spcPts val="360"/>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Consider</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function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algorithm</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and</a:t>
            </a:r>
            <a:r>
              <a:rPr sz="2200" spc="4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g(n)</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most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significant</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term.</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If</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&lt;= C</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g(n)</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for</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all</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n0,</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0</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and</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n0</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 1.</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we can </a:t>
            </a:r>
            <a:r>
              <a:rPr sz="2200" spc="-64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represent</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as</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O(g(n)).</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R="1313180" algn="ctr">
              <a:lnSpc>
                <a:spcPct val="100000"/>
              </a:lnSpc>
              <a:spcBef>
                <a:spcPts val="650"/>
              </a:spcBef>
            </a:pPr>
            <a:r>
              <a:rPr sz="2800" b="1" spc="-5" dirty="0">
                <a:solidFill>
                  <a:srgbClr val="FFFFFF"/>
                </a:solidFill>
                <a:latin typeface="Trebuchet MS"/>
                <a:cs typeface="Trebuchet MS"/>
              </a:rPr>
              <a:t>f(n)</a:t>
            </a:r>
            <a:r>
              <a:rPr sz="2800" b="1" spc="-30" dirty="0">
                <a:solidFill>
                  <a:srgbClr val="FFFFFF"/>
                </a:solidFill>
                <a:latin typeface="Trebuchet MS"/>
                <a:cs typeface="Trebuchet MS"/>
              </a:rPr>
              <a:t> </a:t>
            </a:r>
            <a:r>
              <a:rPr sz="2800" b="1" spc="-5" dirty="0">
                <a:solidFill>
                  <a:srgbClr val="FFFFFF"/>
                </a:solidFill>
                <a:latin typeface="Trebuchet MS"/>
                <a:cs typeface="Trebuchet MS"/>
              </a:rPr>
              <a:t>=</a:t>
            </a:r>
            <a:r>
              <a:rPr sz="2800" b="1" spc="-45" dirty="0">
                <a:solidFill>
                  <a:srgbClr val="FFFFFF"/>
                </a:solidFill>
                <a:latin typeface="Trebuchet MS"/>
                <a:cs typeface="Trebuchet MS"/>
              </a:rPr>
              <a:t> </a:t>
            </a:r>
            <a:r>
              <a:rPr sz="2800" b="1" spc="-5" dirty="0">
                <a:solidFill>
                  <a:srgbClr val="FFFFFF"/>
                </a:solidFill>
                <a:latin typeface="Trebuchet MS"/>
                <a:cs typeface="Trebuchet MS"/>
              </a:rPr>
              <a:t>O(g(n))</a:t>
            </a:r>
            <a:endParaRPr sz="2800" dirty="0">
              <a:latin typeface="Trebuchet MS"/>
              <a:cs typeface="Trebuchet MS"/>
            </a:endParaRPr>
          </a:p>
        </p:txBody>
      </p:sp>
      <p:pic>
        <p:nvPicPr>
          <p:cNvPr id="4" name="object 4"/>
          <p:cNvPicPr/>
          <p:nvPr/>
        </p:nvPicPr>
        <p:blipFill>
          <a:blip r:embed="rId2" cstate="print"/>
          <a:stretch>
            <a:fillRect/>
          </a:stretch>
        </p:blipFill>
        <p:spPr>
          <a:xfrm>
            <a:off x="3352800" y="3505200"/>
            <a:ext cx="5181600" cy="309829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084326"/>
            <a:ext cx="10779125" cy="574040"/>
          </a:xfrm>
          <a:prstGeom prst="rect">
            <a:avLst/>
          </a:prstGeom>
        </p:spPr>
        <p:txBody>
          <a:bodyPr vert="horz" wrap="square" lIns="0" tIns="12700" rIns="0" bIns="0" rtlCol="0">
            <a:spAutoFit/>
          </a:bodyPr>
          <a:lstStyle/>
          <a:p>
            <a:pPr marL="12700">
              <a:lnSpc>
                <a:spcPct val="100000"/>
              </a:lnSpc>
              <a:spcBef>
                <a:spcPts val="100"/>
              </a:spcBef>
            </a:pPr>
            <a:r>
              <a:rPr lang="en-IN" sz="3200" u="sng" cap="none" dirty="0" smtClean="0">
                <a:solidFill>
                  <a:schemeClr val="tx1">
                    <a:lumMod val="95000"/>
                    <a:lumOff val="5000"/>
                  </a:schemeClr>
                </a:solidFill>
                <a:latin typeface="Times New Roman" panose="02020603050405020304" pitchFamily="18" charset="0"/>
                <a:cs typeface="Times New Roman" panose="02020603050405020304" pitchFamily="18" charset="0"/>
              </a:rPr>
              <a:t>How</a:t>
            </a:r>
            <a:r>
              <a:rPr lang="en-IN" sz="3200" u="sng" cap="none" spc="-85"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IN" sz="3200" u="sng" cap="none" spc="-30" dirty="0" smtClean="0">
                <a:solidFill>
                  <a:schemeClr val="tx1">
                    <a:lumMod val="95000"/>
                    <a:lumOff val="5000"/>
                  </a:schemeClr>
                </a:solidFill>
                <a:latin typeface="Times New Roman" panose="02020603050405020304" pitchFamily="18" charset="0"/>
                <a:cs typeface="Times New Roman" panose="02020603050405020304" pitchFamily="18" charset="0"/>
              </a:rPr>
              <a:t>To </a:t>
            </a:r>
            <a:r>
              <a:rPr lang="en-IN" sz="3200" u="sng" cap="none" spc="-25" dirty="0" smtClean="0">
                <a:solidFill>
                  <a:schemeClr val="tx1">
                    <a:lumMod val="95000"/>
                    <a:lumOff val="5000"/>
                  </a:schemeClr>
                </a:solidFill>
                <a:latin typeface="Times New Roman" panose="02020603050405020304" pitchFamily="18" charset="0"/>
                <a:cs typeface="Times New Roman" panose="02020603050405020304" pitchFamily="18" charset="0"/>
              </a:rPr>
              <a:t>Calculate</a:t>
            </a:r>
            <a:r>
              <a:rPr lang="en-IN" sz="3200" u="sng" cap="none" spc="-95"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IN" sz="3200" u="sng" cap="none" dirty="0" smtClean="0">
                <a:solidFill>
                  <a:schemeClr val="tx1">
                    <a:lumMod val="95000"/>
                    <a:lumOff val="5000"/>
                  </a:schemeClr>
                </a:solidFill>
                <a:latin typeface="Times New Roman" panose="02020603050405020304" pitchFamily="18" charset="0"/>
                <a:cs typeface="Times New Roman" panose="02020603050405020304" pitchFamily="18" charset="0"/>
              </a:rPr>
              <a:t>Time</a:t>
            </a:r>
            <a:r>
              <a:rPr lang="en-IN" sz="3200" u="sng" cap="none" spc="-25"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IN" sz="3200" u="sng" cap="none" dirty="0" smtClean="0">
                <a:solidFill>
                  <a:schemeClr val="tx1">
                    <a:lumMod val="95000"/>
                    <a:lumOff val="5000"/>
                  </a:schemeClr>
                </a:solidFill>
                <a:latin typeface="Times New Roman" panose="02020603050405020304" pitchFamily="18" charset="0"/>
                <a:cs typeface="Times New Roman" panose="02020603050405020304" pitchFamily="18" charset="0"/>
              </a:rPr>
              <a:t>Complexity</a:t>
            </a:r>
            <a:r>
              <a:rPr lang="en-IN" sz="3600" u="sng" cap="none"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en-IN" sz="3600" u="sng" cap="none"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object 3"/>
          <p:cNvSpPr txBox="1"/>
          <p:nvPr/>
        </p:nvSpPr>
        <p:spPr>
          <a:xfrm>
            <a:off x="764540" y="2186431"/>
            <a:ext cx="10346055" cy="2124075"/>
          </a:xfrm>
          <a:prstGeom prst="rect">
            <a:avLst/>
          </a:prstGeom>
        </p:spPr>
        <p:txBody>
          <a:bodyPr vert="horz" wrap="square" lIns="0" tIns="49530" rIns="0" bIns="0" rtlCol="0">
            <a:spAutoFit/>
          </a:bodyPr>
          <a:lstStyle/>
          <a:p>
            <a:pPr marL="12700" marR="5080">
              <a:lnSpc>
                <a:spcPts val="2380"/>
              </a:lnSpc>
              <a:spcBef>
                <a:spcPts val="390"/>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Now</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most</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common</a:t>
            </a:r>
            <a:r>
              <a:rPr sz="2200" spc="5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metric</a:t>
            </a:r>
            <a:r>
              <a:rPr sz="2200" spc="3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for</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calculating</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spc="6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Big</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notation.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This </a:t>
            </a:r>
            <a:r>
              <a:rPr sz="2200" spc="-59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removes</a:t>
            </a:r>
            <a:r>
              <a:rPr sz="2200" spc="3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all</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constant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factors</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so</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that</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running</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can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be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estimated</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in</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relation</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a:lnSpc>
                <a:spcPts val="2335"/>
              </a:lnSpc>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to</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as N</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approaches</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infinity.</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In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general</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you</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can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think</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like this</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320040">
              <a:lnSpc>
                <a:spcPct val="100000"/>
              </a:lnSpc>
              <a:spcBef>
                <a:spcPts val="670"/>
              </a:spcBef>
            </a:pPr>
            <a:r>
              <a:rPr sz="2200" dirty="0">
                <a:solidFill>
                  <a:schemeClr val="tx1">
                    <a:lumMod val="95000"/>
                    <a:lumOff val="5000"/>
                  </a:schemeClr>
                </a:solidFill>
                <a:latin typeface="Times New Roman" panose="02020603050405020304" pitchFamily="18" charset="0"/>
                <a:cs typeface="Times New Roman" panose="02020603050405020304" pitchFamily="18" charset="0"/>
              </a:rPr>
              <a:t>statement;</a:t>
            </a:r>
          </a:p>
          <a:p>
            <a:pPr marL="12700">
              <a:lnSpc>
                <a:spcPts val="2510"/>
              </a:lnSpc>
              <a:spcBef>
                <a:spcPts val="805"/>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Above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dirty="0">
                <a:solidFill>
                  <a:schemeClr val="tx1">
                    <a:lumMod val="95000"/>
                    <a:lumOff val="5000"/>
                  </a:schemeClr>
                </a:solidFill>
                <a:latin typeface="Times New Roman" panose="02020603050405020304" pitchFamily="18" charset="0"/>
                <a:cs typeface="Times New Roman" panose="02020603050405020304" pitchFamily="18" charset="0"/>
              </a:rPr>
              <a:t>have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single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statement.</a:t>
            </a:r>
            <a:r>
              <a:rPr sz="2200" spc="3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Its</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r>
              <a:rPr sz="2200" spc="3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will</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be</a:t>
            </a:r>
            <a:r>
              <a:rPr sz="2200" spc="5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Constant</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t>
            </a:r>
            <a:r>
              <a:rPr sz="2200" spc="4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a:lnSpc>
                <a:spcPts val="2510"/>
              </a:lnSpc>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running</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statement</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will</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not</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change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in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relation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to</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2085873"/>
            <a:ext cx="10255250" cy="2907665"/>
          </a:xfrm>
          <a:prstGeom prst="rect">
            <a:avLst/>
          </a:prstGeom>
        </p:spPr>
        <p:txBody>
          <a:bodyPr vert="horz" wrap="square" lIns="0" tIns="105410" rIns="0" bIns="0" rtlCol="0">
            <a:spAutoFit/>
          </a:bodyPr>
          <a:lstStyle/>
          <a:p>
            <a:pPr marL="12700">
              <a:lnSpc>
                <a:spcPct val="100000"/>
              </a:lnSpc>
              <a:spcBef>
                <a:spcPts val="830"/>
              </a:spcBef>
            </a:pPr>
            <a:r>
              <a:rPr sz="2200" dirty="0">
                <a:solidFill>
                  <a:srgbClr val="00B050"/>
                </a:solidFill>
                <a:latin typeface="Consolas"/>
                <a:cs typeface="Consolas"/>
              </a:rPr>
              <a:t>for(i=0;</a:t>
            </a:r>
            <a:r>
              <a:rPr sz="2200" spc="-10" dirty="0">
                <a:solidFill>
                  <a:srgbClr val="00B050"/>
                </a:solidFill>
                <a:latin typeface="Consolas"/>
                <a:cs typeface="Consolas"/>
              </a:rPr>
              <a:t> </a:t>
            </a:r>
            <a:r>
              <a:rPr sz="2200" spc="-5" dirty="0">
                <a:solidFill>
                  <a:srgbClr val="00B050"/>
                </a:solidFill>
                <a:latin typeface="Consolas"/>
                <a:cs typeface="Consolas"/>
              </a:rPr>
              <a:t>i</a:t>
            </a:r>
            <a:r>
              <a:rPr sz="2200" spc="-10" dirty="0">
                <a:solidFill>
                  <a:srgbClr val="00B050"/>
                </a:solidFill>
                <a:latin typeface="Consolas"/>
                <a:cs typeface="Consolas"/>
              </a:rPr>
              <a:t> </a:t>
            </a:r>
            <a:r>
              <a:rPr sz="2200" spc="-5" dirty="0">
                <a:solidFill>
                  <a:srgbClr val="00B050"/>
                </a:solidFill>
                <a:latin typeface="Consolas"/>
                <a:cs typeface="Consolas"/>
              </a:rPr>
              <a:t>&lt;</a:t>
            </a:r>
            <a:r>
              <a:rPr sz="2200" spc="-10" dirty="0">
                <a:solidFill>
                  <a:srgbClr val="00B050"/>
                </a:solidFill>
                <a:latin typeface="Consolas"/>
                <a:cs typeface="Consolas"/>
              </a:rPr>
              <a:t> </a:t>
            </a:r>
            <a:r>
              <a:rPr sz="2200" dirty="0">
                <a:solidFill>
                  <a:srgbClr val="00B050"/>
                </a:solidFill>
                <a:latin typeface="Consolas"/>
                <a:cs typeface="Consolas"/>
              </a:rPr>
              <a:t>N;</a:t>
            </a:r>
            <a:r>
              <a:rPr sz="2200" spc="-10" dirty="0">
                <a:solidFill>
                  <a:srgbClr val="00B050"/>
                </a:solidFill>
                <a:latin typeface="Consolas"/>
                <a:cs typeface="Consolas"/>
              </a:rPr>
              <a:t> </a:t>
            </a:r>
            <a:r>
              <a:rPr sz="2200" spc="-5" dirty="0">
                <a:solidFill>
                  <a:srgbClr val="00B050"/>
                </a:solidFill>
                <a:latin typeface="Consolas"/>
                <a:cs typeface="Consolas"/>
              </a:rPr>
              <a:t>i++)</a:t>
            </a:r>
            <a:endParaRPr sz="2200" dirty="0">
              <a:solidFill>
                <a:srgbClr val="00B050"/>
              </a:solidFill>
              <a:latin typeface="Consolas"/>
              <a:cs typeface="Consolas"/>
            </a:endParaRPr>
          </a:p>
          <a:p>
            <a:pPr marL="12700">
              <a:lnSpc>
                <a:spcPct val="100000"/>
              </a:lnSpc>
              <a:spcBef>
                <a:spcPts val="735"/>
              </a:spcBef>
            </a:pPr>
            <a:r>
              <a:rPr sz="2200" spc="-5" dirty="0">
                <a:solidFill>
                  <a:srgbClr val="00B050"/>
                </a:solidFill>
                <a:latin typeface="Consolas"/>
                <a:cs typeface="Consolas"/>
              </a:rPr>
              <a:t>{</a:t>
            </a:r>
            <a:endParaRPr sz="2200" dirty="0">
              <a:solidFill>
                <a:srgbClr val="00B050"/>
              </a:solidFill>
              <a:latin typeface="Consolas"/>
              <a:cs typeface="Consolas"/>
            </a:endParaRPr>
          </a:p>
          <a:p>
            <a:pPr marL="320040">
              <a:lnSpc>
                <a:spcPct val="100000"/>
              </a:lnSpc>
              <a:spcBef>
                <a:spcPts val="740"/>
              </a:spcBef>
            </a:pPr>
            <a:r>
              <a:rPr sz="2200" dirty="0">
                <a:solidFill>
                  <a:srgbClr val="00B050"/>
                </a:solidFill>
                <a:latin typeface="Consolas"/>
                <a:cs typeface="Consolas"/>
              </a:rPr>
              <a:t>statement;</a:t>
            </a:r>
          </a:p>
          <a:p>
            <a:pPr marL="12700">
              <a:lnSpc>
                <a:spcPct val="100000"/>
              </a:lnSpc>
              <a:spcBef>
                <a:spcPts val="735"/>
              </a:spcBef>
            </a:pPr>
            <a:r>
              <a:rPr sz="2200" spc="-5" dirty="0">
                <a:solidFill>
                  <a:srgbClr val="00B050"/>
                </a:solidFill>
                <a:latin typeface="Consolas"/>
                <a:cs typeface="Consolas"/>
              </a:rPr>
              <a:t>}</a:t>
            </a:r>
            <a:endParaRPr sz="2200" dirty="0">
              <a:solidFill>
                <a:srgbClr val="00B050"/>
              </a:solidFill>
              <a:latin typeface="Consolas"/>
              <a:cs typeface="Consolas"/>
            </a:endParaRPr>
          </a:p>
          <a:p>
            <a:pPr>
              <a:lnSpc>
                <a:spcPct val="100000"/>
              </a:lnSpc>
            </a:pPr>
            <a:endParaRPr sz="2200" dirty="0">
              <a:latin typeface="Consolas"/>
              <a:cs typeface="Consolas"/>
            </a:endParaRPr>
          </a:p>
          <a:p>
            <a:pPr marL="12700" marR="5080">
              <a:lnSpc>
                <a:spcPts val="2380"/>
              </a:lnSpc>
              <a:spcBef>
                <a:spcPts val="1895"/>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for</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above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algorithm</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will</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be</a:t>
            </a:r>
            <a:r>
              <a:rPr sz="2200" spc="6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Linear</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running</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3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 </a:t>
            </a:r>
            <a:r>
              <a:rPr sz="2200" spc="-59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loop</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directly</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proportional</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to</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 When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doubles,</a:t>
            </a:r>
            <a:r>
              <a:rPr sz="2200" dirty="0">
                <a:solidFill>
                  <a:schemeClr val="tx1">
                    <a:lumMod val="95000"/>
                    <a:lumOff val="5000"/>
                  </a:schemeClr>
                </a:solidFill>
                <a:latin typeface="Times New Roman" panose="02020603050405020304" pitchFamily="18" charset="0"/>
                <a:cs typeface="Times New Roman" panose="02020603050405020304" pitchFamily="18" charset="0"/>
              </a:rPr>
              <a:t> so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does</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running</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time.</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2085873"/>
            <a:ext cx="10596880" cy="4067810"/>
          </a:xfrm>
          <a:prstGeom prst="rect">
            <a:avLst/>
          </a:prstGeom>
        </p:spPr>
        <p:txBody>
          <a:bodyPr vert="horz" wrap="square" lIns="0" tIns="105410" rIns="0" bIns="0" rtlCol="0">
            <a:spAutoFit/>
          </a:bodyPr>
          <a:lstStyle/>
          <a:p>
            <a:pPr marL="12700">
              <a:lnSpc>
                <a:spcPct val="100000"/>
              </a:lnSpc>
              <a:spcBef>
                <a:spcPts val="830"/>
              </a:spcBef>
            </a:pPr>
            <a:r>
              <a:rPr sz="2200" dirty="0">
                <a:solidFill>
                  <a:srgbClr val="00B050"/>
                </a:solidFill>
                <a:latin typeface="Consolas"/>
                <a:cs typeface="Consolas"/>
              </a:rPr>
              <a:t>for(i=0;</a:t>
            </a:r>
            <a:r>
              <a:rPr sz="2200" spc="-10" dirty="0">
                <a:solidFill>
                  <a:srgbClr val="00B050"/>
                </a:solidFill>
                <a:latin typeface="Consolas"/>
                <a:cs typeface="Consolas"/>
              </a:rPr>
              <a:t> </a:t>
            </a:r>
            <a:r>
              <a:rPr sz="2200" spc="-5" dirty="0">
                <a:solidFill>
                  <a:srgbClr val="00B050"/>
                </a:solidFill>
                <a:latin typeface="Consolas"/>
                <a:cs typeface="Consolas"/>
              </a:rPr>
              <a:t>i</a:t>
            </a:r>
            <a:r>
              <a:rPr sz="2200" spc="-10" dirty="0">
                <a:solidFill>
                  <a:srgbClr val="00B050"/>
                </a:solidFill>
                <a:latin typeface="Consolas"/>
                <a:cs typeface="Consolas"/>
              </a:rPr>
              <a:t> </a:t>
            </a:r>
            <a:r>
              <a:rPr sz="2200" spc="-5" dirty="0">
                <a:solidFill>
                  <a:srgbClr val="00B050"/>
                </a:solidFill>
                <a:latin typeface="Consolas"/>
                <a:cs typeface="Consolas"/>
              </a:rPr>
              <a:t>&lt;</a:t>
            </a:r>
            <a:r>
              <a:rPr sz="2200" spc="-10" dirty="0">
                <a:solidFill>
                  <a:srgbClr val="00B050"/>
                </a:solidFill>
                <a:latin typeface="Consolas"/>
                <a:cs typeface="Consolas"/>
              </a:rPr>
              <a:t> </a:t>
            </a:r>
            <a:r>
              <a:rPr sz="2200" dirty="0">
                <a:solidFill>
                  <a:srgbClr val="00B050"/>
                </a:solidFill>
                <a:latin typeface="Consolas"/>
                <a:cs typeface="Consolas"/>
              </a:rPr>
              <a:t>N;</a:t>
            </a:r>
            <a:r>
              <a:rPr sz="2200" spc="-10" dirty="0">
                <a:solidFill>
                  <a:srgbClr val="00B050"/>
                </a:solidFill>
                <a:latin typeface="Consolas"/>
                <a:cs typeface="Consolas"/>
              </a:rPr>
              <a:t> </a:t>
            </a:r>
            <a:r>
              <a:rPr sz="2200" dirty="0">
                <a:solidFill>
                  <a:srgbClr val="00B050"/>
                </a:solidFill>
                <a:latin typeface="Consolas"/>
                <a:cs typeface="Consolas"/>
              </a:rPr>
              <a:t>i++)</a:t>
            </a:r>
          </a:p>
          <a:p>
            <a:pPr marL="12700">
              <a:lnSpc>
                <a:spcPct val="100000"/>
              </a:lnSpc>
              <a:spcBef>
                <a:spcPts val="735"/>
              </a:spcBef>
            </a:pPr>
            <a:r>
              <a:rPr sz="2200" spc="-5" dirty="0">
                <a:solidFill>
                  <a:srgbClr val="00B050"/>
                </a:solidFill>
                <a:latin typeface="Consolas"/>
                <a:cs typeface="Consolas"/>
              </a:rPr>
              <a:t>{</a:t>
            </a:r>
            <a:endParaRPr sz="2200" dirty="0">
              <a:solidFill>
                <a:srgbClr val="00B050"/>
              </a:solidFill>
              <a:latin typeface="Consolas"/>
              <a:cs typeface="Consolas"/>
            </a:endParaRPr>
          </a:p>
          <a:p>
            <a:pPr marL="320040">
              <a:lnSpc>
                <a:spcPct val="100000"/>
              </a:lnSpc>
              <a:spcBef>
                <a:spcPts val="740"/>
              </a:spcBef>
            </a:pPr>
            <a:r>
              <a:rPr sz="2200" dirty="0">
                <a:solidFill>
                  <a:srgbClr val="00B050"/>
                </a:solidFill>
                <a:latin typeface="Consolas"/>
                <a:cs typeface="Consolas"/>
              </a:rPr>
              <a:t>for(j=0;</a:t>
            </a:r>
            <a:r>
              <a:rPr sz="2200" spc="-10" dirty="0">
                <a:solidFill>
                  <a:srgbClr val="00B050"/>
                </a:solidFill>
                <a:latin typeface="Consolas"/>
                <a:cs typeface="Consolas"/>
              </a:rPr>
              <a:t> </a:t>
            </a:r>
            <a:r>
              <a:rPr sz="2200" spc="-5" dirty="0">
                <a:solidFill>
                  <a:srgbClr val="00B050"/>
                </a:solidFill>
                <a:latin typeface="Consolas"/>
                <a:cs typeface="Consolas"/>
              </a:rPr>
              <a:t>j &lt;</a:t>
            </a:r>
            <a:r>
              <a:rPr sz="2200" spc="-10" dirty="0">
                <a:solidFill>
                  <a:srgbClr val="00B050"/>
                </a:solidFill>
                <a:latin typeface="Consolas"/>
                <a:cs typeface="Consolas"/>
              </a:rPr>
              <a:t> </a:t>
            </a:r>
            <a:r>
              <a:rPr sz="2200" dirty="0">
                <a:solidFill>
                  <a:srgbClr val="00B050"/>
                </a:solidFill>
                <a:latin typeface="Consolas"/>
                <a:cs typeface="Consolas"/>
              </a:rPr>
              <a:t>N;j++)</a:t>
            </a:r>
          </a:p>
          <a:p>
            <a:pPr marL="320040">
              <a:lnSpc>
                <a:spcPct val="100000"/>
              </a:lnSpc>
              <a:spcBef>
                <a:spcPts val="735"/>
              </a:spcBef>
            </a:pPr>
            <a:r>
              <a:rPr sz="2200" spc="-5" dirty="0">
                <a:solidFill>
                  <a:srgbClr val="00B050"/>
                </a:solidFill>
                <a:latin typeface="Consolas"/>
                <a:cs typeface="Consolas"/>
              </a:rPr>
              <a:t>{</a:t>
            </a:r>
            <a:endParaRPr sz="2200" dirty="0">
              <a:solidFill>
                <a:srgbClr val="00B050"/>
              </a:solidFill>
              <a:latin typeface="Consolas"/>
              <a:cs typeface="Consolas"/>
            </a:endParaRPr>
          </a:p>
          <a:p>
            <a:pPr marL="628650">
              <a:lnSpc>
                <a:spcPct val="100000"/>
              </a:lnSpc>
              <a:spcBef>
                <a:spcPts val="735"/>
              </a:spcBef>
            </a:pPr>
            <a:r>
              <a:rPr sz="2200" spc="-5" dirty="0">
                <a:solidFill>
                  <a:srgbClr val="00B050"/>
                </a:solidFill>
                <a:latin typeface="Consolas"/>
                <a:cs typeface="Consolas"/>
              </a:rPr>
              <a:t>statement;</a:t>
            </a:r>
            <a:endParaRPr sz="2200" dirty="0">
              <a:solidFill>
                <a:srgbClr val="00B050"/>
              </a:solidFill>
              <a:latin typeface="Consolas"/>
              <a:cs typeface="Consolas"/>
            </a:endParaRPr>
          </a:p>
          <a:p>
            <a:pPr marL="320040">
              <a:lnSpc>
                <a:spcPct val="100000"/>
              </a:lnSpc>
              <a:spcBef>
                <a:spcPts val="740"/>
              </a:spcBef>
            </a:pPr>
            <a:r>
              <a:rPr sz="2200" spc="-5" dirty="0">
                <a:solidFill>
                  <a:srgbClr val="00B050"/>
                </a:solidFill>
                <a:latin typeface="Consolas"/>
                <a:cs typeface="Consolas"/>
              </a:rPr>
              <a:t>}</a:t>
            </a:r>
            <a:endParaRPr sz="2200" dirty="0">
              <a:solidFill>
                <a:srgbClr val="00B050"/>
              </a:solidFill>
              <a:latin typeface="Consolas"/>
              <a:cs typeface="Consolas"/>
            </a:endParaRPr>
          </a:p>
          <a:p>
            <a:pPr marL="12700">
              <a:lnSpc>
                <a:spcPct val="100000"/>
              </a:lnSpc>
              <a:spcBef>
                <a:spcPts val="735"/>
              </a:spcBef>
            </a:pPr>
            <a:r>
              <a:rPr sz="2200" spc="-5" dirty="0">
                <a:solidFill>
                  <a:srgbClr val="00B050"/>
                </a:solidFill>
                <a:latin typeface="Consolas"/>
                <a:cs typeface="Consolas"/>
              </a:rPr>
              <a:t>}</a:t>
            </a:r>
            <a:endParaRPr sz="2200" dirty="0">
              <a:solidFill>
                <a:srgbClr val="00B050"/>
              </a:solidFill>
              <a:latin typeface="Consolas"/>
              <a:cs typeface="Consolas"/>
            </a:endParaRPr>
          </a:p>
          <a:p>
            <a:pPr marL="12700" marR="5080">
              <a:lnSpc>
                <a:spcPts val="2380"/>
              </a:lnSpc>
              <a:spcBef>
                <a:spcPts val="1100"/>
              </a:spcBef>
            </a:pPr>
            <a:r>
              <a:rPr sz="2200" spc="-5" dirty="0">
                <a:solidFill>
                  <a:schemeClr val="tx1">
                    <a:lumMod val="95000"/>
                    <a:lumOff val="5000"/>
                  </a:schemeClr>
                </a:solidFill>
                <a:latin typeface="Arial"/>
                <a:cs typeface="Arial"/>
              </a:rPr>
              <a:t>This</a:t>
            </a:r>
            <a:r>
              <a:rPr sz="2200" spc="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time,</a:t>
            </a:r>
            <a:r>
              <a:rPr sz="2200" spc="3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the</a:t>
            </a:r>
            <a:r>
              <a:rPr sz="2200" spc="5" dirty="0">
                <a:solidFill>
                  <a:schemeClr val="tx1">
                    <a:lumMod val="95000"/>
                    <a:lumOff val="5000"/>
                  </a:schemeClr>
                </a:solidFill>
                <a:latin typeface="Arial"/>
                <a:cs typeface="Arial"/>
              </a:rPr>
              <a:t> </a:t>
            </a:r>
            <a:r>
              <a:rPr sz="2200" spc="-10" dirty="0">
                <a:solidFill>
                  <a:schemeClr val="tx1">
                    <a:lumMod val="95000"/>
                    <a:lumOff val="5000"/>
                  </a:schemeClr>
                </a:solidFill>
                <a:latin typeface="Arial"/>
                <a:cs typeface="Arial"/>
              </a:rPr>
              <a:t>time</a:t>
            </a:r>
            <a:r>
              <a:rPr sz="2200" spc="3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complexity</a:t>
            </a:r>
            <a:r>
              <a:rPr sz="2200" spc="2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for</a:t>
            </a:r>
            <a:r>
              <a:rPr sz="2200" spc="1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the</a:t>
            </a:r>
            <a:r>
              <a:rPr sz="2200" spc="1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above</a:t>
            </a:r>
            <a:r>
              <a:rPr sz="2200" spc="1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code</a:t>
            </a:r>
            <a:r>
              <a:rPr sz="2200" spc="1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will</a:t>
            </a:r>
            <a:r>
              <a:rPr sz="2200" spc="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be</a:t>
            </a:r>
            <a:r>
              <a:rPr sz="2200" spc="65" dirty="0">
                <a:solidFill>
                  <a:schemeClr val="tx1">
                    <a:lumMod val="95000"/>
                    <a:lumOff val="5000"/>
                  </a:schemeClr>
                </a:solidFill>
                <a:latin typeface="Arial"/>
                <a:cs typeface="Arial"/>
              </a:rPr>
              <a:t> </a:t>
            </a:r>
            <a:r>
              <a:rPr sz="2200" b="1" spc="-5" dirty="0">
                <a:solidFill>
                  <a:schemeClr val="tx1">
                    <a:lumMod val="95000"/>
                    <a:lumOff val="5000"/>
                  </a:schemeClr>
                </a:solidFill>
                <a:latin typeface="Arial"/>
                <a:cs typeface="Arial"/>
              </a:rPr>
              <a:t>Quadratic</a:t>
            </a:r>
            <a:r>
              <a:rPr sz="2200" spc="-5" dirty="0">
                <a:solidFill>
                  <a:schemeClr val="tx1">
                    <a:lumMod val="95000"/>
                    <a:lumOff val="5000"/>
                  </a:schemeClr>
                </a:solidFill>
                <a:latin typeface="Arial"/>
                <a:cs typeface="Arial"/>
              </a:rPr>
              <a:t>.</a:t>
            </a:r>
            <a:r>
              <a:rPr sz="2200" spc="2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The</a:t>
            </a:r>
            <a:r>
              <a:rPr sz="2200" spc="2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running</a:t>
            </a:r>
            <a:r>
              <a:rPr sz="2200" spc="20" dirty="0">
                <a:solidFill>
                  <a:schemeClr val="tx1">
                    <a:lumMod val="95000"/>
                    <a:lumOff val="5000"/>
                  </a:schemeClr>
                </a:solidFill>
                <a:latin typeface="Arial"/>
                <a:cs typeface="Arial"/>
              </a:rPr>
              <a:t> </a:t>
            </a:r>
            <a:r>
              <a:rPr sz="2200" spc="-10" dirty="0">
                <a:solidFill>
                  <a:schemeClr val="tx1">
                    <a:lumMod val="95000"/>
                    <a:lumOff val="5000"/>
                  </a:schemeClr>
                </a:solidFill>
                <a:latin typeface="Arial"/>
                <a:cs typeface="Arial"/>
              </a:rPr>
              <a:t>time </a:t>
            </a:r>
            <a:r>
              <a:rPr sz="2200" spc="-59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of</a:t>
            </a:r>
            <a:r>
              <a:rPr sz="220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the</a:t>
            </a:r>
            <a:r>
              <a:rPr sz="2200" spc="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two</a:t>
            </a:r>
            <a:r>
              <a:rPr sz="2200" spc="2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loops</a:t>
            </a:r>
            <a:r>
              <a:rPr sz="2200" spc="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is</a:t>
            </a:r>
            <a:r>
              <a:rPr sz="2200" spc="1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proportional</a:t>
            </a:r>
            <a:r>
              <a:rPr sz="2200" spc="2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to</a:t>
            </a:r>
            <a:r>
              <a:rPr sz="220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the</a:t>
            </a:r>
            <a:r>
              <a:rPr sz="2200" spc="1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square</a:t>
            </a:r>
            <a:r>
              <a:rPr sz="2200" spc="1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of</a:t>
            </a:r>
            <a:r>
              <a:rPr sz="2200" spc="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N.</a:t>
            </a:r>
            <a:r>
              <a:rPr sz="2200" spc="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When</a:t>
            </a:r>
            <a:r>
              <a:rPr sz="2200" spc="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N</a:t>
            </a:r>
            <a:r>
              <a:rPr sz="2200" spc="1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doubles,</a:t>
            </a:r>
            <a:r>
              <a:rPr sz="220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the</a:t>
            </a:r>
            <a:r>
              <a:rPr sz="2200" spc="1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running</a:t>
            </a:r>
            <a:r>
              <a:rPr sz="2200" spc="10" dirty="0">
                <a:solidFill>
                  <a:schemeClr val="tx1">
                    <a:lumMod val="95000"/>
                    <a:lumOff val="5000"/>
                  </a:schemeClr>
                </a:solidFill>
                <a:latin typeface="Arial"/>
                <a:cs typeface="Arial"/>
              </a:rPr>
              <a:t> </a:t>
            </a:r>
            <a:r>
              <a:rPr sz="2200" spc="-10" dirty="0">
                <a:solidFill>
                  <a:schemeClr val="tx1">
                    <a:lumMod val="95000"/>
                    <a:lumOff val="5000"/>
                  </a:schemeClr>
                </a:solidFill>
                <a:latin typeface="Arial"/>
                <a:cs typeface="Arial"/>
              </a:rPr>
              <a:t>time </a:t>
            </a:r>
            <a:r>
              <a:rPr sz="2200" spc="-5" dirty="0">
                <a:solidFill>
                  <a:schemeClr val="tx1">
                    <a:lumMod val="95000"/>
                    <a:lumOff val="5000"/>
                  </a:schemeClr>
                </a:solidFill>
                <a:latin typeface="Arial"/>
                <a:cs typeface="Arial"/>
              </a:rPr>
              <a:t> increases</a:t>
            </a:r>
            <a:r>
              <a:rPr sz="2200" spc="-1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by</a:t>
            </a:r>
            <a:r>
              <a:rPr sz="2200" spc="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N</a:t>
            </a:r>
            <a:r>
              <a:rPr sz="2200" spc="10"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a:t>
            </a:r>
            <a:r>
              <a:rPr sz="2200" spc="-15" dirty="0">
                <a:solidFill>
                  <a:schemeClr val="tx1">
                    <a:lumMod val="95000"/>
                    <a:lumOff val="5000"/>
                  </a:schemeClr>
                </a:solidFill>
                <a:latin typeface="Arial"/>
                <a:cs typeface="Arial"/>
              </a:rPr>
              <a:t> </a:t>
            </a:r>
            <a:r>
              <a:rPr sz="2200" spc="-5" dirty="0">
                <a:solidFill>
                  <a:schemeClr val="tx1">
                    <a:lumMod val="95000"/>
                    <a:lumOff val="5000"/>
                  </a:schemeClr>
                </a:solidFill>
                <a:latin typeface="Arial"/>
                <a:cs typeface="Arial"/>
              </a:rPr>
              <a:t>N.</a:t>
            </a:r>
            <a:endParaRPr sz="2200" dirty="0">
              <a:solidFill>
                <a:schemeClr val="tx1">
                  <a:lumMod val="95000"/>
                  <a:lumOff val="5000"/>
                </a:schemeClr>
              </a:solidFill>
              <a:latin typeface="Arial"/>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6800" y="1295400"/>
            <a:ext cx="10894060" cy="4276554"/>
          </a:xfrm>
          <a:prstGeom prst="rect">
            <a:avLst/>
          </a:prstGeom>
        </p:spPr>
        <p:txBody>
          <a:bodyPr vert="horz" wrap="square" lIns="0" tIns="52069" rIns="0" bIns="0" rtlCol="0">
            <a:spAutoFit/>
          </a:bodyPr>
          <a:lstStyle/>
          <a:p>
            <a:pPr marL="12700">
              <a:lnSpc>
                <a:spcPct val="100000"/>
              </a:lnSpc>
              <a:spcBef>
                <a:spcPts val="409"/>
              </a:spcBef>
            </a:pPr>
            <a:r>
              <a:rPr sz="1900" dirty="0">
                <a:solidFill>
                  <a:srgbClr val="00B050"/>
                </a:solidFill>
                <a:latin typeface="Consolas"/>
                <a:cs typeface="Consolas"/>
              </a:rPr>
              <a:t>while(low</a:t>
            </a:r>
            <a:r>
              <a:rPr sz="1900" spc="-20" dirty="0">
                <a:solidFill>
                  <a:srgbClr val="00B050"/>
                </a:solidFill>
                <a:latin typeface="Consolas"/>
                <a:cs typeface="Consolas"/>
              </a:rPr>
              <a:t> </a:t>
            </a:r>
            <a:r>
              <a:rPr sz="1900" dirty="0">
                <a:solidFill>
                  <a:srgbClr val="00B050"/>
                </a:solidFill>
                <a:latin typeface="Consolas"/>
                <a:cs typeface="Consolas"/>
              </a:rPr>
              <a:t>&lt;=</a:t>
            </a:r>
            <a:r>
              <a:rPr sz="1900" spc="-35" dirty="0">
                <a:solidFill>
                  <a:srgbClr val="00B050"/>
                </a:solidFill>
                <a:latin typeface="Consolas"/>
                <a:cs typeface="Consolas"/>
              </a:rPr>
              <a:t> </a:t>
            </a:r>
            <a:r>
              <a:rPr sz="1900" dirty="0">
                <a:solidFill>
                  <a:srgbClr val="00B050"/>
                </a:solidFill>
                <a:latin typeface="Consolas"/>
                <a:cs typeface="Consolas"/>
              </a:rPr>
              <a:t>high)</a:t>
            </a:r>
          </a:p>
          <a:p>
            <a:pPr marL="12700">
              <a:lnSpc>
                <a:spcPct val="100000"/>
              </a:lnSpc>
              <a:spcBef>
                <a:spcPts val="315"/>
              </a:spcBef>
            </a:pPr>
            <a:r>
              <a:rPr sz="1900" spc="-5" dirty="0">
                <a:solidFill>
                  <a:srgbClr val="00B050"/>
                </a:solidFill>
                <a:latin typeface="Consolas"/>
                <a:cs typeface="Consolas"/>
              </a:rPr>
              <a:t>{</a:t>
            </a:r>
            <a:endParaRPr sz="1900" dirty="0">
              <a:solidFill>
                <a:srgbClr val="00B050"/>
              </a:solidFill>
              <a:latin typeface="Consolas"/>
              <a:cs typeface="Consolas"/>
            </a:endParaRPr>
          </a:p>
          <a:p>
            <a:pPr marL="277495">
              <a:lnSpc>
                <a:spcPct val="100000"/>
              </a:lnSpc>
              <a:spcBef>
                <a:spcPts val="310"/>
              </a:spcBef>
            </a:pPr>
            <a:r>
              <a:rPr sz="1900" dirty="0">
                <a:solidFill>
                  <a:srgbClr val="00B050"/>
                </a:solidFill>
                <a:latin typeface="Consolas"/>
                <a:cs typeface="Consolas"/>
              </a:rPr>
              <a:t>mid</a:t>
            </a:r>
            <a:r>
              <a:rPr sz="1900" spc="-5" dirty="0">
                <a:solidFill>
                  <a:srgbClr val="00B050"/>
                </a:solidFill>
                <a:latin typeface="Consolas"/>
                <a:cs typeface="Consolas"/>
              </a:rPr>
              <a:t> = </a:t>
            </a:r>
            <a:r>
              <a:rPr sz="1900" dirty="0">
                <a:solidFill>
                  <a:srgbClr val="00B050"/>
                </a:solidFill>
                <a:latin typeface="Consolas"/>
                <a:cs typeface="Consolas"/>
              </a:rPr>
              <a:t>(low</a:t>
            </a:r>
            <a:r>
              <a:rPr sz="1900" spc="-10" dirty="0">
                <a:solidFill>
                  <a:srgbClr val="00B050"/>
                </a:solidFill>
                <a:latin typeface="Consolas"/>
                <a:cs typeface="Consolas"/>
              </a:rPr>
              <a:t> </a:t>
            </a:r>
            <a:r>
              <a:rPr sz="1900" spc="-5" dirty="0">
                <a:solidFill>
                  <a:srgbClr val="00B050"/>
                </a:solidFill>
                <a:latin typeface="Consolas"/>
                <a:cs typeface="Consolas"/>
              </a:rPr>
              <a:t>+ </a:t>
            </a:r>
            <a:r>
              <a:rPr sz="1900" dirty="0">
                <a:solidFill>
                  <a:srgbClr val="00B050"/>
                </a:solidFill>
                <a:latin typeface="Consolas"/>
                <a:cs typeface="Consolas"/>
              </a:rPr>
              <a:t>high)</a:t>
            </a:r>
            <a:r>
              <a:rPr sz="1900" spc="-5" dirty="0">
                <a:solidFill>
                  <a:srgbClr val="00B050"/>
                </a:solidFill>
                <a:latin typeface="Consolas"/>
                <a:cs typeface="Consolas"/>
              </a:rPr>
              <a:t> / 2;</a:t>
            </a:r>
            <a:endParaRPr sz="1900" dirty="0">
              <a:solidFill>
                <a:srgbClr val="00B050"/>
              </a:solidFill>
              <a:latin typeface="Consolas"/>
              <a:cs typeface="Consolas"/>
            </a:endParaRPr>
          </a:p>
          <a:p>
            <a:pPr marL="544195" marR="7190740" indent="-267335">
              <a:lnSpc>
                <a:spcPct val="113700"/>
              </a:lnSpc>
              <a:spcBef>
                <a:spcPts val="15"/>
              </a:spcBef>
            </a:pPr>
            <a:r>
              <a:rPr sz="1900" dirty="0">
                <a:solidFill>
                  <a:srgbClr val="00B050"/>
                </a:solidFill>
                <a:latin typeface="Consolas"/>
                <a:cs typeface="Consolas"/>
              </a:rPr>
              <a:t>if (target </a:t>
            </a:r>
            <a:r>
              <a:rPr sz="1900" spc="-5" dirty="0">
                <a:solidFill>
                  <a:srgbClr val="00B050"/>
                </a:solidFill>
                <a:latin typeface="Consolas"/>
                <a:cs typeface="Consolas"/>
              </a:rPr>
              <a:t>&lt; </a:t>
            </a:r>
            <a:r>
              <a:rPr sz="1900" dirty="0">
                <a:solidFill>
                  <a:srgbClr val="00B050"/>
                </a:solidFill>
                <a:latin typeface="Consolas"/>
                <a:cs typeface="Consolas"/>
              </a:rPr>
              <a:t>list[mid]) </a:t>
            </a:r>
            <a:r>
              <a:rPr sz="1900" spc="-1030" dirty="0">
                <a:solidFill>
                  <a:srgbClr val="00B050"/>
                </a:solidFill>
                <a:latin typeface="Consolas"/>
                <a:cs typeface="Consolas"/>
              </a:rPr>
              <a:t> </a:t>
            </a:r>
            <a:r>
              <a:rPr sz="1900" dirty="0">
                <a:solidFill>
                  <a:srgbClr val="00B050"/>
                </a:solidFill>
                <a:latin typeface="Consolas"/>
                <a:cs typeface="Consolas"/>
              </a:rPr>
              <a:t>high </a:t>
            </a:r>
            <a:r>
              <a:rPr sz="1900" spc="-5" dirty="0">
                <a:solidFill>
                  <a:srgbClr val="00B050"/>
                </a:solidFill>
                <a:latin typeface="Consolas"/>
                <a:cs typeface="Consolas"/>
              </a:rPr>
              <a:t>=</a:t>
            </a:r>
            <a:r>
              <a:rPr sz="1900" spc="5" dirty="0">
                <a:solidFill>
                  <a:srgbClr val="00B050"/>
                </a:solidFill>
                <a:latin typeface="Consolas"/>
                <a:cs typeface="Consolas"/>
              </a:rPr>
              <a:t> </a:t>
            </a:r>
            <a:r>
              <a:rPr sz="1900" spc="-5" dirty="0">
                <a:solidFill>
                  <a:srgbClr val="00B050"/>
                </a:solidFill>
                <a:latin typeface="Consolas"/>
                <a:cs typeface="Consolas"/>
              </a:rPr>
              <a:t>mid</a:t>
            </a:r>
            <a:r>
              <a:rPr sz="1900" spc="5" dirty="0">
                <a:solidFill>
                  <a:srgbClr val="00B050"/>
                </a:solidFill>
                <a:latin typeface="Consolas"/>
                <a:cs typeface="Consolas"/>
              </a:rPr>
              <a:t> </a:t>
            </a:r>
            <a:r>
              <a:rPr sz="1900" spc="-5" dirty="0">
                <a:solidFill>
                  <a:srgbClr val="00B050"/>
                </a:solidFill>
                <a:latin typeface="Consolas"/>
                <a:cs typeface="Consolas"/>
              </a:rPr>
              <a:t>-</a:t>
            </a:r>
            <a:r>
              <a:rPr sz="1900" spc="5" dirty="0">
                <a:solidFill>
                  <a:srgbClr val="00B050"/>
                </a:solidFill>
                <a:latin typeface="Consolas"/>
                <a:cs typeface="Consolas"/>
              </a:rPr>
              <a:t> 1;</a:t>
            </a:r>
            <a:endParaRPr sz="1900" dirty="0">
              <a:solidFill>
                <a:srgbClr val="00B050"/>
              </a:solidFill>
              <a:latin typeface="Consolas"/>
              <a:cs typeface="Consolas"/>
            </a:endParaRPr>
          </a:p>
          <a:p>
            <a:pPr marL="544195" marR="6523355" indent="-267335">
              <a:lnSpc>
                <a:spcPts val="2600"/>
              </a:lnSpc>
              <a:spcBef>
                <a:spcPts val="130"/>
              </a:spcBef>
            </a:pPr>
            <a:r>
              <a:rPr sz="1900" dirty="0">
                <a:solidFill>
                  <a:srgbClr val="00B050"/>
                </a:solidFill>
                <a:latin typeface="Consolas"/>
                <a:cs typeface="Consolas"/>
              </a:rPr>
              <a:t>else</a:t>
            </a:r>
            <a:r>
              <a:rPr sz="1900" spc="-5" dirty="0">
                <a:solidFill>
                  <a:srgbClr val="00B050"/>
                </a:solidFill>
                <a:latin typeface="Consolas"/>
                <a:cs typeface="Consolas"/>
              </a:rPr>
              <a:t> if</a:t>
            </a:r>
            <a:r>
              <a:rPr sz="1900" dirty="0">
                <a:solidFill>
                  <a:srgbClr val="00B050"/>
                </a:solidFill>
                <a:latin typeface="Consolas"/>
                <a:cs typeface="Consolas"/>
              </a:rPr>
              <a:t> (target</a:t>
            </a:r>
            <a:r>
              <a:rPr sz="1900" spc="-5" dirty="0">
                <a:solidFill>
                  <a:srgbClr val="00B050"/>
                </a:solidFill>
                <a:latin typeface="Consolas"/>
                <a:cs typeface="Consolas"/>
              </a:rPr>
              <a:t> &gt;</a:t>
            </a:r>
            <a:r>
              <a:rPr sz="1900" dirty="0">
                <a:solidFill>
                  <a:srgbClr val="00B050"/>
                </a:solidFill>
                <a:latin typeface="Consolas"/>
                <a:cs typeface="Consolas"/>
              </a:rPr>
              <a:t> list[mid]) </a:t>
            </a:r>
            <a:r>
              <a:rPr sz="1900" spc="-1030" dirty="0">
                <a:solidFill>
                  <a:srgbClr val="00B050"/>
                </a:solidFill>
                <a:latin typeface="Consolas"/>
                <a:cs typeface="Consolas"/>
              </a:rPr>
              <a:t> </a:t>
            </a:r>
            <a:r>
              <a:rPr sz="1900" dirty="0">
                <a:solidFill>
                  <a:srgbClr val="00B050"/>
                </a:solidFill>
                <a:latin typeface="Consolas"/>
                <a:cs typeface="Consolas"/>
              </a:rPr>
              <a:t>low </a:t>
            </a:r>
            <a:r>
              <a:rPr sz="1900" spc="-5" dirty="0">
                <a:solidFill>
                  <a:srgbClr val="00B050"/>
                </a:solidFill>
                <a:latin typeface="Consolas"/>
                <a:cs typeface="Consolas"/>
              </a:rPr>
              <a:t>=</a:t>
            </a:r>
            <a:r>
              <a:rPr sz="1900" spc="5" dirty="0">
                <a:solidFill>
                  <a:srgbClr val="00B050"/>
                </a:solidFill>
                <a:latin typeface="Consolas"/>
                <a:cs typeface="Consolas"/>
              </a:rPr>
              <a:t> </a:t>
            </a:r>
            <a:r>
              <a:rPr sz="1900" dirty="0">
                <a:solidFill>
                  <a:srgbClr val="00B050"/>
                </a:solidFill>
                <a:latin typeface="Consolas"/>
                <a:cs typeface="Consolas"/>
              </a:rPr>
              <a:t>mid</a:t>
            </a:r>
            <a:r>
              <a:rPr sz="1900" spc="5" dirty="0">
                <a:solidFill>
                  <a:srgbClr val="00B050"/>
                </a:solidFill>
                <a:latin typeface="Consolas"/>
                <a:cs typeface="Consolas"/>
              </a:rPr>
              <a:t> </a:t>
            </a:r>
            <a:r>
              <a:rPr sz="1900" spc="-5" dirty="0">
                <a:solidFill>
                  <a:srgbClr val="00B050"/>
                </a:solidFill>
                <a:latin typeface="Consolas"/>
                <a:cs typeface="Consolas"/>
              </a:rPr>
              <a:t>+</a:t>
            </a:r>
            <a:r>
              <a:rPr sz="1900" spc="5" dirty="0">
                <a:solidFill>
                  <a:srgbClr val="00B050"/>
                </a:solidFill>
                <a:latin typeface="Consolas"/>
                <a:cs typeface="Consolas"/>
              </a:rPr>
              <a:t> </a:t>
            </a:r>
            <a:r>
              <a:rPr sz="1900" spc="-5" dirty="0">
                <a:solidFill>
                  <a:srgbClr val="00B050"/>
                </a:solidFill>
                <a:latin typeface="Consolas"/>
                <a:cs typeface="Consolas"/>
              </a:rPr>
              <a:t>1;</a:t>
            </a:r>
            <a:endParaRPr sz="1900" dirty="0">
              <a:solidFill>
                <a:srgbClr val="00B050"/>
              </a:solidFill>
              <a:latin typeface="Consolas"/>
              <a:cs typeface="Consolas"/>
            </a:endParaRPr>
          </a:p>
          <a:p>
            <a:pPr marL="277495">
              <a:lnSpc>
                <a:spcPct val="100000"/>
              </a:lnSpc>
              <a:spcBef>
                <a:spcPts val="180"/>
              </a:spcBef>
            </a:pPr>
            <a:r>
              <a:rPr sz="1900" dirty="0">
                <a:solidFill>
                  <a:srgbClr val="00B050"/>
                </a:solidFill>
                <a:latin typeface="Consolas"/>
                <a:cs typeface="Consolas"/>
              </a:rPr>
              <a:t>else</a:t>
            </a:r>
            <a:r>
              <a:rPr sz="1900" spc="-45" dirty="0">
                <a:solidFill>
                  <a:srgbClr val="00B050"/>
                </a:solidFill>
                <a:latin typeface="Consolas"/>
                <a:cs typeface="Consolas"/>
              </a:rPr>
              <a:t> </a:t>
            </a:r>
            <a:r>
              <a:rPr sz="1900" dirty="0">
                <a:solidFill>
                  <a:srgbClr val="00B050"/>
                </a:solidFill>
                <a:latin typeface="Consolas"/>
                <a:cs typeface="Consolas"/>
              </a:rPr>
              <a:t>break;</a:t>
            </a:r>
          </a:p>
          <a:p>
            <a:pPr marL="12700">
              <a:lnSpc>
                <a:spcPct val="100000"/>
              </a:lnSpc>
              <a:spcBef>
                <a:spcPts val="310"/>
              </a:spcBef>
            </a:pPr>
            <a:r>
              <a:rPr sz="1900" spc="-5" dirty="0">
                <a:solidFill>
                  <a:srgbClr val="00B050"/>
                </a:solidFill>
                <a:latin typeface="Consolas"/>
                <a:cs typeface="Consolas"/>
              </a:rPr>
              <a:t>}</a:t>
            </a:r>
            <a:endParaRPr sz="1900" dirty="0">
              <a:solidFill>
                <a:srgbClr val="00B050"/>
              </a:solidFill>
              <a:latin typeface="Consolas"/>
              <a:cs typeface="Consolas"/>
            </a:endParaRPr>
          </a:p>
          <a:p>
            <a:pPr>
              <a:lnSpc>
                <a:spcPct val="100000"/>
              </a:lnSpc>
              <a:spcBef>
                <a:spcPts val="45"/>
              </a:spcBef>
            </a:pPr>
            <a:endParaRPr sz="245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a:lnSpc>
                <a:spcPts val="1939"/>
              </a:lnSpc>
              <a:spcBef>
                <a:spcPts val="5"/>
              </a:spcBef>
            </a:pPr>
            <a:r>
              <a:rPr sz="1900" dirty="0">
                <a:solidFill>
                  <a:schemeClr val="tx1">
                    <a:lumMod val="95000"/>
                    <a:lumOff val="5000"/>
                  </a:schemeClr>
                </a:solidFill>
                <a:latin typeface="Times New Roman" panose="02020603050405020304" pitchFamily="18" charset="0"/>
                <a:cs typeface="Times New Roman" panose="02020603050405020304" pitchFamily="18" charset="0"/>
              </a:rPr>
              <a:t>This is an algorithm to break a set of numbers into halves, to search a particular field(we will study</a:t>
            </a:r>
          </a:p>
          <a:p>
            <a:pPr marL="12700">
              <a:lnSpc>
                <a:spcPts val="1595"/>
              </a:lnSpc>
            </a:pPr>
            <a:r>
              <a:rPr sz="1900" dirty="0">
                <a:solidFill>
                  <a:schemeClr val="tx1">
                    <a:lumMod val="95000"/>
                    <a:lumOff val="5000"/>
                  </a:schemeClr>
                </a:solidFill>
                <a:latin typeface="Times New Roman" panose="02020603050405020304" pitchFamily="18" charset="0"/>
                <a:cs typeface="Times New Roman" panose="02020603050405020304" pitchFamily="18" charset="0"/>
              </a:rPr>
              <a:t>this in detail later). Now, this algorithm will have a </a:t>
            </a:r>
            <a:r>
              <a:rPr sz="1900" b="1" dirty="0">
                <a:solidFill>
                  <a:schemeClr val="tx1">
                    <a:lumMod val="95000"/>
                    <a:lumOff val="5000"/>
                  </a:schemeClr>
                </a:solidFill>
                <a:latin typeface="Times New Roman" panose="02020603050405020304" pitchFamily="18" charset="0"/>
                <a:cs typeface="Times New Roman" panose="02020603050405020304" pitchFamily="18" charset="0"/>
              </a:rPr>
              <a:t>Logarithmic </a:t>
            </a:r>
            <a:r>
              <a:rPr sz="1900" dirty="0">
                <a:solidFill>
                  <a:schemeClr val="tx1">
                    <a:lumMod val="95000"/>
                    <a:lumOff val="5000"/>
                  </a:schemeClr>
                </a:solidFill>
                <a:latin typeface="Times New Roman" panose="02020603050405020304" pitchFamily="18" charset="0"/>
                <a:cs typeface="Times New Roman" panose="02020603050405020304" pitchFamily="18" charset="0"/>
              </a:rPr>
              <a:t>Time Complexity. The running time</a:t>
            </a:r>
          </a:p>
          <a:p>
            <a:pPr marL="12700">
              <a:lnSpc>
                <a:spcPts val="1595"/>
              </a:lnSpc>
            </a:pPr>
            <a:r>
              <a:rPr sz="1900" dirty="0">
                <a:solidFill>
                  <a:schemeClr val="tx1">
                    <a:lumMod val="95000"/>
                    <a:lumOff val="5000"/>
                  </a:schemeClr>
                </a:solidFill>
                <a:latin typeface="Times New Roman" panose="02020603050405020304" pitchFamily="18" charset="0"/>
                <a:cs typeface="Times New Roman" panose="02020603050405020304" pitchFamily="18" charset="0"/>
              </a:rPr>
              <a:t>of the algorithm is proportional to the number of times N can be divided by 2(N is high-low here).</a:t>
            </a:r>
          </a:p>
          <a:p>
            <a:pPr marL="12700">
              <a:lnSpc>
                <a:spcPts val="1939"/>
              </a:lnSpc>
            </a:pPr>
            <a:r>
              <a:rPr sz="1900" dirty="0">
                <a:solidFill>
                  <a:schemeClr val="tx1">
                    <a:lumMod val="95000"/>
                    <a:lumOff val="5000"/>
                  </a:schemeClr>
                </a:solidFill>
                <a:latin typeface="Times New Roman" panose="02020603050405020304" pitchFamily="18" charset="0"/>
                <a:cs typeface="Times New Roman" panose="02020603050405020304" pitchFamily="18" charset="0"/>
              </a:rPr>
              <a:t>This is because the algorithm divides the working area in half with each iteration.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09600" y="2767401"/>
            <a:ext cx="10591800" cy="992579"/>
          </a:xfrm>
          <a:prstGeom prst="rect">
            <a:avLst/>
          </a:prstGeom>
        </p:spPr>
        <p:txBody>
          <a:bodyPr vert="horz" wrap="square" lIns="0" tIns="157480" rIns="0" bIns="0" rtlCol="0">
            <a:spAutoFit/>
          </a:bodyPr>
          <a:lstStyle/>
          <a:p>
            <a:pPr marL="12700" marR="5080">
              <a:lnSpc>
                <a:spcPts val="6480"/>
              </a:lnSpc>
              <a:spcBef>
                <a:spcPts val="1240"/>
              </a:spcBef>
            </a:pPr>
            <a:r>
              <a:rPr sz="4800" i="1" u="sng" spc="-150" dirty="0" smtClean="0">
                <a:solidFill>
                  <a:schemeClr val="tx1">
                    <a:lumMod val="75000"/>
                    <a:lumOff val="25000"/>
                  </a:schemeClr>
                </a:solidFill>
                <a:latin typeface="Arial Rounded MT Bold" panose="020F0704030504030204" pitchFamily="34" charset="0"/>
                <a:cs typeface="Verdana"/>
              </a:rPr>
              <a:t>A</a:t>
            </a:r>
            <a:r>
              <a:rPr lang="en-IN" sz="4800" i="1" u="sng" spc="-150" dirty="0" smtClean="0">
                <a:solidFill>
                  <a:schemeClr val="tx1">
                    <a:lumMod val="75000"/>
                    <a:lumOff val="25000"/>
                  </a:schemeClr>
                </a:solidFill>
                <a:latin typeface="Arial Rounded MT Bold" panose="020F0704030504030204" pitchFamily="34" charset="0"/>
                <a:cs typeface="Verdana"/>
              </a:rPr>
              <a:t>lgorithm and its Complexity</a:t>
            </a:r>
            <a:endParaRPr sz="4800" u="sng" dirty="0">
              <a:solidFill>
                <a:schemeClr val="tx1">
                  <a:lumMod val="75000"/>
                  <a:lumOff val="25000"/>
                </a:schemeClr>
              </a:solidFill>
              <a:latin typeface="Arial Rounded MT Bold" panose="020F0704030504030204" pitchFamily="34" charset="0"/>
              <a:cs typeface="Verdan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1828800"/>
            <a:ext cx="10520680" cy="3754746"/>
          </a:xfrm>
          <a:prstGeom prst="rect">
            <a:avLst/>
          </a:prstGeom>
        </p:spPr>
        <p:txBody>
          <a:bodyPr vert="horz" wrap="square" lIns="0" tIns="78105" rIns="0" bIns="0" rtlCol="0">
            <a:spAutoFit/>
          </a:bodyPr>
          <a:lstStyle/>
          <a:p>
            <a:pPr marL="12700">
              <a:lnSpc>
                <a:spcPct val="100000"/>
              </a:lnSpc>
              <a:spcBef>
                <a:spcPts val="615"/>
              </a:spcBef>
            </a:pPr>
            <a:r>
              <a:rPr sz="2000" dirty="0">
                <a:solidFill>
                  <a:srgbClr val="00B050"/>
                </a:solidFill>
                <a:latin typeface="Consolas"/>
                <a:cs typeface="Consolas"/>
              </a:rPr>
              <a:t>void</a:t>
            </a:r>
            <a:r>
              <a:rPr sz="2000" spc="5" dirty="0">
                <a:solidFill>
                  <a:srgbClr val="00B050"/>
                </a:solidFill>
                <a:latin typeface="Consolas"/>
                <a:cs typeface="Consolas"/>
              </a:rPr>
              <a:t> </a:t>
            </a:r>
            <a:r>
              <a:rPr sz="2000" spc="-5" dirty="0">
                <a:solidFill>
                  <a:srgbClr val="00B050"/>
                </a:solidFill>
                <a:latin typeface="Consolas"/>
                <a:cs typeface="Consolas"/>
              </a:rPr>
              <a:t>quicksort(int</a:t>
            </a:r>
            <a:r>
              <a:rPr sz="2000" dirty="0">
                <a:solidFill>
                  <a:srgbClr val="00B050"/>
                </a:solidFill>
                <a:latin typeface="Consolas"/>
                <a:cs typeface="Consolas"/>
              </a:rPr>
              <a:t> </a:t>
            </a:r>
            <a:r>
              <a:rPr sz="2000" spc="-5" dirty="0">
                <a:solidFill>
                  <a:srgbClr val="00B050"/>
                </a:solidFill>
                <a:latin typeface="Consolas"/>
                <a:cs typeface="Consolas"/>
              </a:rPr>
              <a:t>list[],</a:t>
            </a:r>
            <a:r>
              <a:rPr sz="2000" spc="5" dirty="0">
                <a:solidFill>
                  <a:srgbClr val="00B050"/>
                </a:solidFill>
                <a:latin typeface="Consolas"/>
                <a:cs typeface="Consolas"/>
              </a:rPr>
              <a:t> </a:t>
            </a:r>
            <a:r>
              <a:rPr sz="2000" spc="-5" dirty="0">
                <a:solidFill>
                  <a:srgbClr val="00B050"/>
                </a:solidFill>
                <a:latin typeface="Consolas"/>
                <a:cs typeface="Consolas"/>
              </a:rPr>
              <a:t>int</a:t>
            </a:r>
            <a:r>
              <a:rPr sz="2000" spc="10" dirty="0">
                <a:solidFill>
                  <a:srgbClr val="00B050"/>
                </a:solidFill>
                <a:latin typeface="Consolas"/>
                <a:cs typeface="Consolas"/>
              </a:rPr>
              <a:t> </a:t>
            </a:r>
            <a:r>
              <a:rPr sz="2000" spc="-5" dirty="0">
                <a:solidFill>
                  <a:srgbClr val="00B050"/>
                </a:solidFill>
                <a:latin typeface="Consolas"/>
                <a:cs typeface="Consolas"/>
              </a:rPr>
              <a:t>left,</a:t>
            </a:r>
            <a:r>
              <a:rPr sz="2000" spc="5" dirty="0">
                <a:solidFill>
                  <a:srgbClr val="00B050"/>
                </a:solidFill>
                <a:latin typeface="Consolas"/>
                <a:cs typeface="Consolas"/>
              </a:rPr>
              <a:t> </a:t>
            </a:r>
            <a:r>
              <a:rPr sz="2000" dirty="0">
                <a:solidFill>
                  <a:srgbClr val="00B050"/>
                </a:solidFill>
                <a:latin typeface="Consolas"/>
                <a:cs typeface="Consolas"/>
              </a:rPr>
              <a:t>int </a:t>
            </a:r>
            <a:r>
              <a:rPr sz="2000" spc="-5" dirty="0">
                <a:solidFill>
                  <a:srgbClr val="00B050"/>
                </a:solidFill>
                <a:latin typeface="Consolas"/>
                <a:cs typeface="Consolas"/>
              </a:rPr>
              <a:t>right)</a:t>
            </a:r>
            <a:endParaRPr sz="2000" dirty="0">
              <a:solidFill>
                <a:srgbClr val="00B050"/>
              </a:solidFill>
              <a:latin typeface="Consolas"/>
              <a:cs typeface="Consolas"/>
            </a:endParaRPr>
          </a:p>
          <a:p>
            <a:pPr marL="12700">
              <a:lnSpc>
                <a:spcPct val="100000"/>
              </a:lnSpc>
              <a:spcBef>
                <a:spcPts val="515"/>
              </a:spcBef>
            </a:pPr>
            <a:r>
              <a:rPr sz="2000" dirty="0">
                <a:solidFill>
                  <a:srgbClr val="00B050"/>
                </a:solidFill>
                <a:latin typeface="Consolas"/>
                <a:cs typeface="Consolas"/>
              </a:rPr>
              <a:t>{</a:t>
            </a:r>
          </a:p>
          <a:p>
            <a:pPr marL="292735" marR="4491990">
              <a:lnSpc>
                <a:spcPct val="121500"/>
              </a:lnSpc>
              <a:spcBef>
                <a:spcPts val="10"/>
              </a:spcBef>
            </a:pPr>
            <a:r>
              <a:rPr sz="2000" spc="-5" dirty="0">
                <a:solidFill>
                  <a:srgbClr val="00B050"/>
                </a:solidFill>
                <a:latin typeface="Consolas"/>
                <a:cs typeface="Consolas"/>
              </a:rPr>
              <a:t>int</a:t>
            </a:r>
            <a:r>
              <a:rPr sz="2000" dirty="0">
                <a:solidFill>
                  <a:srgbClr val="00B050"/>
                </a:solidFill>
                <a:latin typeface="Consolas"/>
                <a:cs typeface="Consolas"/>
              </a:rPr>
              <a:t> </a:t>
            </a:r>
            <a:r>
              <a:rPr sz="2000" spc="-5" dirty="0">
                <a:solidFill>
                  <a:srgbClr val="00B050"/>
                </a:solidFill>
                <a:latin typeface="Consolas"/>
                <a:cs typeface="Consolas"/>
              </a:rPr>
              <a:t>pivot </a:t>
            </a:r>
            <a:r>
              <a:rPr sz="2000" dirty="0">
                <a:solidFill>
                  <a:srgbClr val="00B050"/>
                </a:solidFill>
                <a:latin typeface="Consolas"/>
                <a:cs typeface="Consolas"/>
              </a:rPr>
              <a:t>=</a:t>
            </a:r>
            <a:r>
              <a:rPr sz="2000" spc="5" dirty="0">
                <a:solidFill>
                  <a:srgbClr val="00B050"/>
                </a:solidFill>
                <a:latin typeface="Consolas"/>
                <a:cs typeface="Consolas"/>
              </a:rPr>
              <a:t> </a:t>
            </a:r>
            <a:r>
              <a:rPr sz="2000" spc="-5" dirty="0">
                <a:solidFill>
                  <a:srgbClr val="00B050"/>
                </a:solidFill>
                <a:latin typeface="Consolas"/>
                <a:cs typeface="Consolas"/>
              </a:rPr>
              <a:t>partition(list, left,</a:t>
            </a:r>
            <a:r>
              <a:rPr sz="2000" dirty="0">
                <a:solidFill>
                  <a:srgbClr val="00B050"/>
                </a:solidFill>
                <a:latin typeface="Consolas"/>
                <a:cs typeface="Consolas"/>
              </a:rPr>
              <a:t> right); </a:t>
            </a:r>
            <a:r>
              <a:rPr sz="2000" spc="-1085" dirty="0">
                <a:solidFill>
                  <a:srgbClr val="00B050"/>
                </a:solidFill>
                <a:latin typeface="Consolas"/>
                <a:cs typeface="Consolas"/>
              </a:rPr>
              <a:t> </a:t>
            </a:r>
            <a:r>
              <a:rPr sz="2000" spc="-5" dirty="0">
                <a:solidFill>
                  <a:srgbClr val="00B050"/>
                </a:solidFill>
                <a:latin typeface="Consolas"/>
                <a:cs typeface="Consolas"/>
              </a:rPr>
              <a:t>quicksort(list, left, </a:t>
            </a:r>
            <a:r>
              <a:rPr sz="2000" dirty="0">
                <a:solidFill>
                  <a:srgbClr val="00B050"/>
                </a:solidFill>
                <a:latin typeface="Consolas"/>
                <a:cs typeface="Consolas"/>
              </a:rPr>
              <a:t>pivot - </a:t>
            </a:r>
            <a:r>
              <a:rPr sz="2000" spc="-5" dirty="0">
                <a:solidFill>
                  <a:srgbClr val="00B050"/>
                </a:solidFill>
                <a:latin typeface="Consolas"/>
                <a:cs typeface="Consolas"/>
              </a:rPr>
              <a:t>1); </a:t>
            </a:r>
            <a:r>
              <a:rPr sz="2000" dirty="0">
                <a:solidFill>
                  <a:srgbClr val="00B050"/>
                </a:solidFill>
                <a:latin typeface="Consolas"/>
                <a:cs typeface="Consolas"/>
              </a:rPr>
              <a:t> </a:t>
            </a:r>
            <a:r>
              <a:rPr sz="2000" spc="-5" dirty="0">
                <a:solidFill>
                  <a:srgbClr val="00B050"/>
                </a:solidFill>
                <a:latin typeface="Consolas"/>
                <a:cs typeface="Consolas"/>
              </a:rPr>
              <a:t>quicksort(list,</a:t>
            </a:r>
            <a:r>
              <a:rPr sz="2000" spc="-10" dirty="0">
                <a:solidFill>
                  <a:srgbClr val="00B050"/>
                </a:solidFill>
                <a:latin typeface="Consolas"/>
                <a:cs typeface="Consolas"/>
              </a:rPr>
              <a:t> </a:t>
            </a:r>
            <a:r>
              <a:rPr sz="2000" spc="-5" dirty="0">
                <a:solidFill>
                  <a:srgbClr val="00B050"/>
                </a:solidFill>
                <a:latin typeface="Consolas"/>
                <a:cs typeface="Consolas"/>
              </a:rPr>
              <a:t>pivot</a:t>
            </a:r>
            <a:r>
              <a:rPr sz="2000" dirty="0">
                <a:solidFill>
                  <a:srgbClr val="00B050"/>
                </a:solidFill>
                <a:latin typeface="Consolas"/>
                <a:cs typeface="Consolas"/>
              </a:rPr>
              <a:t> +</a:t>
            </a:r>
            <a:r>
              <a:rPr sz="2000" spc="5" dirty="0">
                <a:solidFill>
                  <a:srgbClr val="00B050"/>
                </a:solidFill>
                <a:latin typeface="Consolas"/>
                <a:cs typeface="Consolas"/>
              </a:rPr>
              <a:t> </a:t>
            </a:r>
            <a:r>
              <a:rPr sz="2000" dirty="0">
                <a:solidFill>
                  <a:srgbClr val="00B050"/>
                </a:solidFill>
                <a:latin typeface="Consolas"/>
                <a:cs typeface="Consolas"/>
              </a:rPr>
              <a:t>1,</a:t>
            </a:r>
            <a:r>
              <a:rPr sz="2000" spc="-10" dirty="0">
                <a:solidFill>
                  <a:srgbClr val="00B050"/>
                </a:solidFill>
                <a:latin typeface="Consolas"/>
                <a:cs typeface="Consolas"/>
              </a:rPr>
              <a:t> </a:t>
            </a:r>
            <a:r>
              <a:rPr sz="2000" spc="-5" dirty="0">
                <a:solidFill>
                  <a:srgbClr val="00B050"/>
                </a:solidFill>
                <a:latin typeface="Consolas"/>
                <a:cs typeface="Consolas"/>
              </a:rPr>
              <a:t>right);</a:t>
            </a:r>
            <a:endParaRPr sz="2000" dirty="0">
              <a:solidFill>
                <a:srgbClr val="00B050"/>
              </a:solidFill>
              <a:latin typeface="Consolas"/>
              <a:cs typeface="Consolas"/>
            </a:endParaRPr>
          </a:p>
          <a:p>
            <a:pPr marL="12700">
              <a:lnSpc>
                <a:spcPct val="100000"/>
              </a:lnSpc>
              <a:spcBef>
                <a:spcPts val="530"/>
              </a:spcBef>
            </a:pPr>
            <a:r>
              <a:rPr sz="2000" dirty="0">
                <a:solidFill>
                  <a:srgbClr val="00B050"/>
                </a:solidFill>
                <a:latin typeface="Consolas"/>
                <a:cs typeface="Consolas"/>
              </a:rPr>
              <a:t>}</a:t>
            </a:r>
          </a:p>
          <a:p>
            <a:pPr>
              <a:lnSpc>
                <a:spcPct val="100000"/>
              </a:lnSpc>
            </a:pPr>
            <a:endParaRPr sz="2000" dirty="0">
              <a:latin typeface="Consolas"/>
              <a:cs typeface="Consolas"/>
            </a:endParaRPr>
          </a:p>
          <a:p>
            <a:pPr marL="12700" marR="5080">
              <a:lnSpc>
                <a:spcPct val="80000"/>
              </a:lnSpc>
              <a:spcBef>
                <a:spcPts val="1595"/>
              </a:spcBef>
            </a:pPr>
            <a:r>
              <a:rPr sz="2000" spc="-35" dirty="0">
                <a:solidFill>
                  <a:schemeClr val="tx1">
                    <a:lumMod val="95000"/>
                    <a:lumOff val="5000"/>
                  </a:schemeClr>
                </a:solidFill>
                <a:latin typeface="Times New Roman" panose="02020603050405020304" pitchFamily="18" charset="0"/>
                <a:cs typeface="Times New Roman" panose="02020603050405020304" pitchFamily="18" charset="0"/>
              </a:rPr>
              <a:t>Taking </a:t>
            </a:r>
            <a:r>
              <a:rPr sz="2000" dirty="0">
                <a:solidFill>
                  <a:schemeClr val="tx1">
                    <a:lumMod val="95000"/>
                    <a:lumOff val="5000"/>
                  </a:schemeClr>
                </a:solidFill>
                <a:latin typeface="Times New Roman" panose="02020603050405020304" pitchFamily="18" charset="0"/>
                <a:cs typeface="Times New Roman" panose="02020603050405020304" pitchFamily="18" charset="0"/>
              </a:rPr>
              <a:t>the previous algorithm forward, above we have a small logic of Quick Sort. Now in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Quick</a:t>
            </a:r>
            <a:r>
              <a:rPr sz="20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Sort,</a:t>
            </a:r>
            <a:r>
              <a:rPr sz="20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we</a:t>
            </a:r>
            <a:r>
              <a:rPr sz="20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divide the</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list</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into</a:t>
            </a:r>
            <a:r>
              <a:rPr sz="20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halves</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every</a:t>
            </a:r>
            <a:r>
              <a:rPr sz="20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time,</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but</a:t>
            </a:r>
            <a:r>
              <a:rPr sz="20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we</a:t>
            </a:r>
            <a:r>
              <a:rPr sz="20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repeat</a:t>
            </a:r>
            <a:r>
              <a:rPr sz="20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the</a:t>
            </a:r>
            <a:r>
              <a:rPr sz="20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iteration</a:t>
            </a:r>
            <a:r>
              <a:rPr sz="20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N</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times(where </a:t>
            </a:r>
            <a:r>
              <a:rPr sz="2000" spc="-54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N is the size of list). Hence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time </a:t>
            </a:r>
            <a:r>
              <a:rPr sz="2000" dirty="0">
                <a:solidFill>
                  <a:schemeClr val="tx1">
                    <a:lumMod val="95000"/>
                    <a:lumOff val="5000"/>
                  </a:schemeClr>
                </a:solidFill>
                <a:latin typeface="Times New Roman" panose="02020603050405020304" pitchFamily="18" charset="0"/>
                <a:cs typeface="Times New Roman" panose="02020603050405020304" pitchFamily="18" charset="0"/>
              </a:rPr>
              <a:t>complexity will be N*log( N ). The running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time </a:t>
            </a:r>
            <a:r>
              <a:rPr sz="2000" dirty="0">
                <a:solidFill>
                  <a:schemeClr val="tx1">
                    <a:lumMod val="95000"/>
                    <a:lumOff val="5000"/>
                  </a:schemeClr>
                </a:solidFill>
                <a:latin typeface="Times New Roman" panose="02020603050405020304" pitchFamily="18" charset="0"/>
                <a:cs typeface="Times New Roman" panose="02020603050405020304" pitchFamily="18" charset="0"/>
              </a:rPr>
              <a:t>consists of N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loops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(iterative </a:t>
            </a:r>
            <a:r>
              <a:rPr sz="2000" dirty="0">
                <a:solidFill>
                  <a:schemeClr val="tx1">
                    <a:lumMod val="95000"/>
                    <a:lumOff val="5000"/>
                  </a:schemeClr>
                </a:solidFill>
                <a:latin typeface="Times New Roman" panose="02020603050405020304" pitchFamily="18" charset="0"/>
                <a:cs typeface="Times New Roman" panose="02020603050405020304" pitchFamily="18" charset="0"/>
              </a:rPr>
              <a:t>or recursive) that are logarithmic, thus the algorithm is a combination of linear </a:t>
            </a:r>
            <a:r>
              <a:rPr sz="20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and</a:t>
            </a:r>
            <a:r>
              <a:rPr sz="20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000" dirty="0">
                <a:solidFill>
                  <a:schemeClr val="tx1">
                    <a:lumMod val="95000"/>
                    <a:lumOff val="5000"/>
                  </a:schemeClr>
                </a:solidFill>
                <a:latin typeface="Times New Roman" panose="02020603050405020304" pitchFamily="18" charset="0"/>
                <a:cs typeface="Times New Roman" panose="02020603050405020304" pitchFamily="18" charset="0"/>
              </a:rPr>
              <a:t>logarithmic.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618518"/>
            <a:ext cx="10287626" cy="1081180"/>
          </a:xfrm>
        </p:spPr>
        <p:txBody>
          <a:bodyPr/>
          <a:lstStyle/>
          <a:p>
            <a:pPr algn="l"/>
            <a:r>
              <a:rPr lang="en-IN" u="sng" cap="none" spc="-5" dirty="0" smtClean="0">
                <a:solidFill>
                  <a:schemeClr val="tx1"/>
                </a:solidFill>
                <a:latin typeface="Times New Roman" panose="02020603050405020304" pitchFamily="18" charset="0"/>
                <a:cs typeface="Times New Roman" panose="02020603050405020304" pitchFamily="18" charset="0"/>
              </a:rPr>
              <a:t>Big</a:t>
            </a:r>
            <a:r>
              <a:rPr lang="en-IN" u="sng" cap="none" spc="-20" dirty="0" smtClean="0">
                <a:solidFill>
                  <a:schemeClr val="tx1"/>
                </a:solidFill>
                <a:latin typeface="Times New Roman" panose="02020603050405020304" pitchFamily="18" charset="0"/>
                <a:cs typeface="Times New Roman" panose="02020603050405020304" pitchFamily="18" charset="0"/>
              </a:rPr>
              <a:t> </a:t>
            </a:r>
            <a:r>
              <a:rPr lang="en-IN" u="sng" cap="none" spc="-5" dirty="0" smtClean="0">
                <a:solidFill>
                  <a:schemeClr val="tx1"/>
                </a:solidFill>
                <a:latin typeface="Times New Roman" panose="02020603050405020304" pitchFamily="18" charset="0"/>
                <a:cs typeface="Times New Roman" panose="02020603050405020304" pitchFamily="18" charset="0"/>
              </a:rPr>
              <a:t>-</a:t>
            </a:r>
            <a:r>
              <a:rPr lang="en-IN" u="sng" cap="none" spc="-10" dirty="0" smtClean="0">
                <a:solidFill>
                  <a:schemeClr val="tx1"/>
                </a:solidFill>
                <a:latin typeface="Times New Roman" panose="02020603050405020304" pitchFamily="18" charset="0"/>
                <a:cs typeface="Times New Roman" panose="02020603050405020304" pitchFamily="18" charset="0"/>
              </a:rPr>
              <a:t> </a:t>
            </a:r>
            <a:r>
              <a:rPr lang="en-IN" u="sng" cap="none" spc="-10" dirty="0" err="1" smtClean="0">
                <a:solidFill>
                  <a:schemeClr val="tx1"/>
                </a:solidFill>
                <a:latin typeface="Times New Roman" panose="02020603050405020304" pitchFamily="18" charset="0"/>
                <a:cs typeface="Times New Roman" panose="02020603050405020304" pitchFamily="18" charset="0"/>
              </a:rPr>
              <a:t>Omege</a:t>
            </a:r>
            <a:r>
              <a:rPr lang="en-IN" u="sng" cap="none" spc="5" dirty="0" smtClean="0">
                <a:solidFill>
                  <a:schemeClr val="tx1"/>
                </a:solidFill>
                <a:latin typeface="Times New Roman" panose="02020603050405020304" pitchFamily="18" charset="0"/>
                <a:cs typeface="Times New Roman" panose="02020603050405020304" pitchFamily="18" charset="0"/>
              </a:rPr>
              <a:t> </a:t>
            </a:r>
            <a:r>
              <a:rPr lang="en-IN" u="sng" cap="none" spc="-105" dirty="0" smtClean="0">
                <a:solidFill>
                  <a:schemeClr val="tx1"/>
                </a:solidFill>
                <a:latin typeface="Times New Roman" panose="02020603050405020304" pitchFamily="18" charset="0"/>
                <a:cs typeface="Times New Roman" panose="02020603050405020304" pitchFamily="18" charset="0"/>
              </a:rPr>
              <a:t>Notation</a:t>
            </a:r>
            <a:r>
              <a:rPr lang="en-IN" u="sng" cap="none" spc="5" dirty="0" smtClean="0">
                <a:solidFill>
                  <a:schemeClr val="tx1"/>
                </a:solidFill>
                <a:latin typeface="Times New Roman" panose="02020603050405020304" pitchFamily="18" charset="0"/>
                <a:cs typeface="Times New Roman" panose="02020603050405020304" pitchFamily="18" charset="0"/>
              </a:rPr>
              <a:t> </a:t>
            </a:r>
            <a:r>
              <a:rPr lang="en-IN" u="sng" cap="none" spc="-10" dirty="0" smtClean="0">
                <a:solidFill>
                  <a:schemeClr val="tx1"/>
                </a:solidFill>
                <a:latin typeface="Times New Roman" panose="02020603050405020304" pitchFamily="18" charset="0"/>
                <a:cs typeface="Times New Roman" panose="02020603050405020304" pitchFamily="18" charset="0"/>
              </a:rPr>
              <a:t>(</a:t>
            </a:r>
            <a:r>
              <a:rPr lang="el-GR" u="sng" cap="none" spc="-10" dirty="0" smtClean="0">
                <a:solidFill>
                  <a:schemeClr val="tx1"/>
                </a:solidFill>
                <a:latin typeface="Times New Roman" panose="02020603050405020304" pitchFamily="18" charset="0"/>
                <a:cs typeface="Times New Roman" panose="02020603050405020304" pitchFamily="18" charset="0"/>
              </a:rPr>
              <a:t>Ω</a:t>
            </a:r>
            <a:r>
              <a:rPr lang="el-GR" u="sng" spc="-10" dirty="0" smtClean="0">
                <a:solidFill>
                  <a:schemeClr val="tx1"/>
                </a:solidFill>
                <a:latin typeface="Times New Roman" panose="02020603050405020304" pitchFamily="18" charset="0"/>
                <a:cs typeface="Times New Roman" panose="02020603050405020304" pitchFamily="18" charset="0"/>
              </a:rPr>
              <a:t>)</a:t>
            </a:r>
            <a:endParaRPr lang="en-IN" u="sng" dirty="0">
              <a:solidFill>
                <a:schemeClr val="tx1"/>
              </a:solidFill>
              <a:latin typeface="Times New Roman" panose="02020603050405020304" pitchFamily="18" charset="0"/>
              <a:cs typeface="Times New Roman" panose="02020603050405020304" pitchFamily="18" charset="0"/>
            </a:endParaRPr>
          </a:p>
        </p:txBody>
      </p:sp>
      <p:sp>
        <p:nvSpPr>
          <p:cNvPr id="3" name="object 3"/>
          <p:cNvSpPr txBox="1"/>
          <p:nvPr/>
        </p:nvSpPr>
        <p:spPr>
          <a:xfrm>
            <a:off x="838200" y="1699698"/>
            <a:ext cx="10041636" cy="2577372"/>
          </a:xfrm>
          <a:prstGeom prst="rect">
            <a:avLst/>
          </a:prstGeom>
        </p:spPr>
        <p:txBody>
          <a:bodyPr vert="horz" wrap="square" lIns="0" tIns="49530" rIns="0" bIns="0" rtlCol="0">
            <a:spAutoFit/>
          </a:bodyPr>
          <a:lstStyle/>
          <a:p>
            <a:pPr marL="12700" marR="5080">
              <a:lnSpc>
                <a:spcPts val="2380"/>
              </a:lnSpc>
              <a:spcBef>
                <a:spcPts val="390"/>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Big</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Omega</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notation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used</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to</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define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lower</a:t>
            </a:r>
            <a:r>
              <a:rPr sz="2200" b="1"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bound</a:t>
            </a:r>
            <a:r>
              <a:rPr sz="2200" b="1"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algorithm</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terms</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 </a:t>
            </a:r>
            <a:r>
              <a:rPr sz="2200" spc="-65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Complexity.</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a:lnSpc>
                <a:spcPct val="100000"/>
              </a:lnSpc>
              <a:spcBef>
                <a:spcPts val="40"/>
              </a:spcBef>
            </a:pPr>
            <a:endParaRPr sz="37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marR="116839">
              <a:lnSpc>
                <a:spcPct val="90100"/>
              </a:lnSpc>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Consider</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function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an</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algorithm</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and</a:t>
            </a:r>
            <a:r>
              <a:rPr sz="2200" spc="5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most </a:t>
            </a:r>
            <a:r>
              <a:rPr sz="2200" spc="-64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significant</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term.</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If</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 x</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for all</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n0,</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0</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and</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n0</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1.</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Then</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we </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can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represent</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as</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Ω(g(n)).</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527810">
              <a:lnSpc>
                <a:spcPct val="100000"/>
              </a:lnSpc>
              <a:spcBef>
                <a:spcPts val="735"/>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Ω(g(n))</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object 4"/>
          <p:cNvPicPr/>
          <p:nvPr/>
        </p:nvPicPr>
        <p:blipFill>
          <a:blip r:embed="rId2" cstate="print"/>
          <a:stretch>
            <a:fillRect/>
          </a:stretch>
        </p:blipFill>
        <p:spPr>
          <a:xfrm>
            <a:off x="7162800" y="3886200"/>
            <a:ext cx="4853109" cy="283851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1905000"/>
            <a:ext cx="10644505" cy="1694180"/>
          </a:xfrm>
          <a:prstGeom prst="rect">
            <a:avLst/>
          </a:prstGeom>
        </p:spPr>
        <p:txBody>
          <a:bodyPr vert="horz" wrap="square" lIns="0" tIns="12065" rIns="0" bIns="0" rtlCol="0">
            <a:spAutoFit/>
          </a:bodyPr>
          <a:lstStyle/>
          <a:p>
            <a:pPr marL="12700">
              <a:lnSpc>
                <a:spcPts val="2510"/>
              </a:lnSpc>
              <a:spcBef>
                <a:spcPts val="95"/>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Big</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Theta</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notation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used</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to</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define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average</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bound</a:t>
            </a:r>
            <a:r>
              <a:rPr sz="2200" b="1"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algorithm</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terms</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a:lnSpc>
                <a:spcPts val="2510"/>
              </a:lnSpc>
            </a:pP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Time Complexity.</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marR="5080">
              <a:lnSpc>
                <a:spcPts val="2380"/>
              </a:lnSpc>
              <a:spcBef>
                <a:spcPts val="1030"/>
              </a:spcBef>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Consider</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function</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time</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complexity</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of</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algorithm</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and</a:t>
            </a:r>
            <a:r>
              <a:rPr sz="2200" spc="4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g(n)</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the</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most </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significant</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term.</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If</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C1g(n)</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&lt;=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C2</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g(n)</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for</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all</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n0,</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C1,</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C2</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&gt;</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0</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and</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n0</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&gt;=</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2700">
              <a:lnSpc>
                <a:spcPts val="2335"/>
              </a:lnSpc>
            </a:pPr>
            <a:r>
              <a:rPr sz="2200" spc="-5" dirty="0">
                <a:solidFill>
                  <a:schemeClr val="tx1">
                    <a:lumMod val="95000"/>
                    <a:lumOff val="5000"/>
                  </a:schemeClr>
                </a:solidFill>
                <a:latin typeface="Times New Roman" panose="02020603050405020304" pitchFamily="18" charset="0"/>
                <a:cs typeface="Times New Roman" panose="02020603050405020304" pitchFamily="18" charset="0"/>
              </a:rPr>
              <a:t>1.</a:t>
            </a:r>
            <a:r>
              <a:rPr sz="2200" spc="-4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we</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can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represent</a:t>
            </a:r>
            <a:r>
              <a:rPr sz="2200" spc="3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f(n)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as</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Θ(g(n)).</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676400" y="3708908"/>
            <a:ext cx="1977389" cy="360680"/>
          </a:xfrm>
          <a:prstGeom prst="rect">
            <a:avLst/>
          </a:prstGeom>
        </p:spPr>
        <p:txBody>
          <a:bodyPr vert="horz" wrap="square" lIns="0" tIns="12065" rIns="0" bIns="0" rtlCol="0">
            <a:spAutoFit/>
          </a:bodyPr>
          <a:lstStyle/>
          <a:p>
            <a:pPr marL="12700">
              <a:lnSpc>
                <a:spcPct val="100000"/>
              </a:lnSpc>
              <a:spcBef>
                <a:spcPts val="95"/>
              </a:spcBef>
            </a:pPr>
            <a:r>
              <a:rPr sz="2200" b="1" spc="-5" dirty="0">
                <a:solidFill>
                  <a:schemeClr val="tx1">
                    <a:lumMod val="95000"/>
                    <a:lumOff val="5000"/>
                  </a:schemeClr>
                </a:solidFill>
                <a:latin typeface="Trebuchet MS"/>
                <a:cs typeface="Trebuchet MS"/>
              </a:rPr>
              <a:t>f(n)</a:t>
            </a:r>
            <a:r>
              <a:rPr sz="2200" b="1" spc="-20" dirty="0">
                <a:solidFill>
                  <a:schemeClr val="tx1">
                    <a:lumMod val="95000"/>
                    <a:lumOff val="5000"/>
                  </a:schemeClr>
                </a:solidFill>
                <a:latin typeface="Trebuchet MS"/>
                <a:cs typeface="Trebuchet MS"/>
              </a:rPr>
              <a:t> </a:t>
            </a:r>
            <a:r>
              <a:rPr sz="2200" b="1" spc="-5" dirty="0">
                <a:solidFill>
                  <a:schemeClr val="tx1">
                    <a:lumMod val="95000"/>
                    <a:lumOff val="5000"/>
                  </a:schemeClr>
                </a:solidFill>
                <a:latin typeface="Trebuchet MS"/>
                <a:cs typeface="Trebuchet MS"/>
              </a:rPr>
              <a:t>=</a:t>
            </a:r>
            <a:r>
              <a:rPr sz="2200" b="1" spc="-35" dirty="0">
                <a:solidFill>
                  <a:schemeClr val="tx1">
                    <a:lumMod val="95000"/>
                    <a:lumOff val="5000"/>
                  </a:schemeClr>
                </a:solidFill>
                <a:latin typeface="Trebuchet MS"/>
                <a:cs typeface="Trebuchet MS"/>
              </a:rPr>
              <a:t> </a:t>
            </a:r>
            <a:r>
              <a:rPr sz="2200" b="1" spc="-10" dirty="0">
                <a:solidFill>
                  <a:schemeClr val="tx1">
                    <a:lumMod val="95000"/>
                    <a:lumOff val="5000"/>
                  </a:schemeClr>
                </a:solidFill>
                <a:latin typeface="Trebuchet MS"/>
                <a:cs typeface="Trebuchet MS"/>
              </a:rPr>
              <a:t>Θ(g(n))</a:t>
            </a:r>
            <a:endParaRPr sz="2200" dirty="0">
              <a:solidFill>
                <a:schemeClr val="tx1">
                  <a:lumMod val="95000"/>
                  <a:lumOff val="5000"/>
                </a:schemeClr>
              </a:solidFill>
              <a:latin typeface="Trebuchet MS"/>
              <a:cs typeface="Trebuchet MS"/>
            </a:endParaRPr>
          </a:p>
        </p:txBody>
      </p:sp>
      <p:pic>
        <p:nvPicPr>
          <p:cNvPr id="5" name="object 5"/>
          <p:cNvPicPr/>
          <p:nvPr/>
        </p:nvPicPr>
        <p:blipFill>
          <a:blip r:embed="rId2" cstate="print"/>
          <a:stretch>
            <a:fillRect/>
          </a:stretch>
        </p:blipFill>
        <p:spPr>
          <a:xfrm>
            <a:off x="7391400" y="3701981"/>
            <a:ext cx="4495800" cy="2916105"/>
          </a:xfrm>
          <a:prstGeom prst="rect">
            <a:avLst/>
          </a:prstGeom>
        </p:spPr>
      </p:pic>
      <p:sp>
        <p:nvSpPr>
          <p:cNvPr id="6" name="Title 5"/>
          <p:cNvSpPr>
            <a:spLocks noGrp="1"/>
          </p:cNvSpPr>
          <p:nvPr>
            <p:ph type="title"/>
          </p:nvPr>
        </p:nvSpPr>
        <p:spPr>
          <a:xfrm>
            <a:off x="990600" y="737389"/>
            <a:ext cx="6706225" cy="1057883"/>
          </a:xfrm>
        </p:spPr>
        <p:txBody>
          <a:bodyPr/>
          <a:lstStyle/>
          <a:p>
            <a:r>
              <a:rPr lang="en-IN" u="sng" spc="-5" dirty="0" smtClean="0">
                <a:solidFill>
                  <a:schemeClr val="tx1"/>
                </a:solidFill>
                <a:latin typeface="Times New Roman" panose="02020603050405020304" pitchFamily="18" charset="0"/>
                <a:cs typeface="Times New Roman" panose="02020603050405020304" pitchFamily="18" charset="0"/>
              </a:rPr>
              <a:t>Big</a:t>
            </a:r>
            <a:r>
              <a:rPr lang="en-IN" u="sng" spc="-10" dirty="0" smtClean="0">
                <a:solidFill>
                  <a:schemeClr val="tx1"/>
                </a:solidFill>
                <a:latin typeface="Times New Roman" panose="02020603050405020304" pitchFamily="18" charset="0"/>
                <a:cs typeface="Times New Roman" panose="02020603050405020304" pitchFamily="18" charset="0"/>
              </a:rPr>
              <a:t> </a:t>
            </a:r>
            <a:r>
              <a:rPr lang="en-IN" u="sng" spc="-5" dirty="0" smtClean="0">
                <a:solidFill>
                  <a:schemeClr val="tx1"/>
                </a:solidFill>
                <a:latin typeface="Times New Roman" panose="02020603050405020304" pitchFamily="18" charset="0"/>
                <a:cs typeface="Times New Roman" panose="02020603050405020304" pitchFamily="18" charset="0"/>
              </a:rPr>
              <a:t>-</a:t>
            </a:r>
            <a:r>
              <a:rPr lang="en-IN" u="sng" spc="-70" dirty="0" smtClean="0">
                <a:solidFill>
                  <a:schemeClr val="tx1"/>
                </a:solidFill>
                <a:latin typeface="Times New Roman" panose="02020603050405020304" pitchFamily="18" charset="0"/>
                <a:cs typeface="Times New Roman" panose="02020603050405020304" pitchFamily="18" charset="0"/>
              </a:rPr>
              <a:t> </a:t>
            </a:r>
            <a:r>
              <a:rPr lang="en-IN" u="sng" spc="-5" dirty="0" smtClean="0">
                <a:solidFill>
                  <a:schemeClr val="tx1"/>
                </a:solidFill>
                <a:latin typeface="Times New Roman" panose="02020603050405020304" pitchFamily="18" charset="0"/>
                <a:cs typeface="Times New Roman" panose="02020603050405020304" pitchFamily="18" charset="0"/>
              </a:rPr>
              <a:t>The</a:t>
            </a:r>
            <a:r>
              <a:rPr lang="en-IN" u="sng" spc="-405" dirty="0" smtClean="0">
                <a:solidFill>
                  <a:schemeClr val="tx1"/>
                </a:solidFill>
                <a:latin typeface="Times New Roman" panose="02020603050405020304" pitchFamily="18" charset="0"/>
                <a:cs typeface="Times New Roman" panose="02020603050405020304" pitchFamily="18" charset="0"/>
              </a:rPr>
              <a:t>t</a:t>
            </a:r>
            <a:r>
              <a:rPr lang="en-IN" u="sng" spc="-5" dirty="0" smtClean="0">
                <a:solidFill>
                  <a:schemeClr val="tx1"/>
                </a:solidFill>
                <a:latin typeface="Times New Roman" panose="02020603050405020304" pitchFamily="18" charset="0"/>
                <a:cs typeface="Times New Roman" panose="02020603050405020304" pitchFamily="18" charset="0"/>
              </a:rPr>
              <a:t>a</a:t>
            </a:r>
            <a:r>
              <a:rPr lang="en-IN" u="sng" spc="-210" dirty="0" smtClean="0">
                <a:solidFill>
                  <a:schemeClr val="tx1"/>
                </a:solidFill>
                <a:latin typeface="Times New Roman" panose="02020603050405020304" pitchFamily="18" charset="0"/>
                <a:cs typeface="Times New Roman" panose="02020603050405020304" pitchFamily="18" charset="0"/>
              </a:rPr>
              <a:t> </a:t>
            </a:r>
            <a:r>
              <a:rPr lang="en-IN" u="sng" spc="-10" dirty="0" smtClean="0">
                <a:solidFill>
                  <a:schemeClr val="tx1"/>
                </a:solidFill>
                <a:latin typeface="Times New Roman" panose="02020603050405020304" pitchFamily="18" charset="0"/>
                <a:cs typeface="Times New Roman" panose="02020603050405020304" pitchFamily="18" charset="0"/>
              </a:rPr>
              <a:t>No</a:t>
            </a:r>
            <a:r>
              <a:rPr lang="en-IN" u="sng" spc="-395" dirty="0" smtClean="0">
                <a:solidFill>
                  <a:schemeClr val="tx1"/>
                </a:solidFill>
                <a:latin typeface="Times New Roman" panose="02020603050405020304" pitchFamily="18" charset="0"/>
                <a:cs typeface="Times New Roman" panose="02020603050405020304" pitchFamily="18" charset="0"/>
              </a:rPr>
              <a:t>t</a:t>
            </a:r>
            <a:r>
              <a:rPr lang="en-IN" u="sng" spc="-400" dirty="0" smtClean="0">
                <a:solidFill>
                  <a:schemeClr val="tx1"/>
                </a:solidFill>
                <a:latin typeface="Times New Roman" panose="02020603050405020304" pitchFamily="18" charset="0"/>
                <a:cs typeface="Times New Roman" panose="02020603050405020304" pitchFamily="18" charset="0"/>
              </a:rPr>
              <a:t>a</a:t>
            </a:r>
            <a:r>
              <a:rPr lang="en-IN" u="sng" spc="-5" dirty="0" smtClean="0">
                <a:solidFill>
                  <a:schemeClr val="tx1"/>
                </a:solidFill>
                <a:latin typeface="Times New Roman" panose="02020603050405020304" pitchFamily="18" charset="0"/>
                <a:cs typeface="Times New Roman" panose="02020603050405020304" pitchFamily="18" charset="0"/>
              </a:rPr>
              <a:t>tion</a:t>
            </a:r>
            <a:r>
              <a:rPr lang="en-IN" u="sng" spc="15" dirty="0" smtClean="0">
                <a:solidFill>
                  <a:schemeClr val="tx1"/>
                </a:solidFill>
                <a:latin typeface="Times New Roman" panose="02020603050405020304" pitchFamily="18" charset="0"/>
                <a:cs typeface="Times New Roman" panose="02020603050405020304" pitchFamily="18" charset="0"/>
              </a:rPr>
              <a:t> </a:t>
            </a:r>
            <a:r>
              <a:rPr lang="en-IN" u="sng" spc="-10" dirty="0" smtClean="0">
                <a:solidFill>
                  <a:schemeClr val="tx1"/>
                </a:solidFill>
                <a:latin typeface="Times New Roman" panose="02020603050405020304" pitchFamily="18" charset="0"/>
                <a:cs typeface="Times New Roman" panose="02020603050405020304" pitchFamily="18" charset="0"/>
              </a:rPr>
              <a:t>(</a:t>
            </a:r>
            <a:r>
              <a:rPr lang="el-GR" u="sng" spc="-10" dirty="0" smtClean="0">
                <a:solidFill>
                  <a:schemeClr val="tx1"/>
                </a:solidFill>
                <a:latin typeface="Times New Roman" panose="02020603050405020304" pitchFamily="18" charset="0"/>
                <a:cs typeface="Times New Roman" panose="02020603050405020304" pitchFamily="18" charset="0"/>
              </a:rPr>
              <a:t>Θ)</a:t>
            </a:r>
            <a:endParaRPr lang="en-IN" u="sng"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2187067"/>
            <a:ext cx="10174605" cy="963930"/>
          </a:xfrm>
          <a:prstGeom prst="rect">
            <a:avLst/>
          </a:prstGeom>
        </p:spPr>
        <p:txBody>
          <a:bodyPr vert="horz" wrap="square" lIns="0" tIns="49530" rIns="0" bIns="0" rtlCol="0">
            <a:spAutoFit/>
          </a:bodyPr>
          <a:lstStyle/>
          <a:p>
            <a:pPr marL="241300" marR="5080" indent="-228600">
              <a:lnSpc>
                <a:spcPts val="2380"/>
              </a:lnSpc>
              <a:spcBef>
                <a:spcPts val="390"/>
              </a:spcBef>
              <a:buFont typeface="Arial MT"/>
              <a:buChar char="•"/>
              <a:tabLst>
                <a:tab pos="240665" algn="l"/>
                <a:tab pos="241300" algn="l"/>
              </a:tabLst>
            </a:pPr>
            <a:r>
              <a:rPr sz="2200" b="1" i="1" spc="-5" dirty="0">
                <a:solidFill>
                  <a:schemeClr val="tx1">
                    <a:lumMod val="95000"/>
                    <a:lumOff val="5000"/>
                  </a:schemeClr>
                </a:solidFill>
                <a:latin typeface="Times New Roman" panose="02020603050405020304" pitchFamily="18" charset="0"/>
                <a:cs typeface="Times New Roman" panose="02020603050405020304" pitchFamily="18" charset="0"/>
              </a:rPr>
              <a:t>NOTE</a:t>
            </a:r>
            <a:r>
              <a:rPr sz="2200" b="1" i="1"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b="1" i="1" spc="-5" dirty="0">
                <a:solidFill>
                  <a:schemeClr val="tx1">
                    <a:lumMod val="95000"/>
                    <a:lumOff val="5000"/>
                  </a:schemeClr>
                </a:solidFill>
                <a:latin typeface="Times New Roman" panose="02020603050405020304" pitchFamily="18" charset="0"/>
                <a:cs typeface="Times New Roman" panose="02020603050405020304" pitchFamily="18" charset="0"/>
              </a:rPr>
              <a:t>:</a:t>
            </a:r>
            <a:r>
              <a:rPr sz="2200" b="1" i="1"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general,</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doing</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something</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with</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every</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item</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in one</a:t>
            </a:r>
            <a:r>
              <a:rPr sz="2200" spc="2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dimension</a:t>
            </a:r>
            <a:r>
              <a:rPr sz="2200" dirty="0">
                <a:solidFill>
                  <a:schemeClr val="tx1">
                    <a:lumMod val="95000"/>
                    <a:lumOff val="5000"/>
                  </a:schemeClr>
                </a:solidFill>
                <a:latin typeface="Times New Roman" panose="02020603050405020304" pitchFamily="18" charset="0"/>
                <a:cs typeface="Times New Roman" panose="02020603050405020304" pitchFamily="18" charset="0"/>
              </a:rPr>
              <a:t> is </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linear, </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doing</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something</a:t>
            </a:r>
            <a:r>
              <a:rPr sz="2200" spc="3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with</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every</a:t>
            </a:r>
            <a:r>
              <a:rPr sz="2200" spc="3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item</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in</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two</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dimensions</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is</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quadratic,</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and</a:t>
            </a:r>
            <a:r>
              <a:rPr sz="2200" spc="2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dividing</a:t>
            </a:r>
            <a:r>
              <a:rPr sz="2200" spc="10"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the </a:t>
            </a:r>
            <a:r>
              <a:rPr sz="2200" spc="-59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working</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area</a:t>
            </a:r>
            <a:r>
              <a:rPr sz="2200" spc="1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in</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 </a:t>
            </a:r>
            <a:r>
              <a:rPr sz="2200" spc="-5" dirty="0">
                <a:solidFill>
                  <a:schemeClr val="tx1">
                    <a:lumMod val="95000"/>
                    <a:lumOff val="5000"/>
                  </a:schemeClr>
                </a:solidFill>
                <a:latin typeface="Times New Roman" panose="02020603050405020304" pitchFamily="18" charset="0"/>
                <a:cs typeface="Times New Roman" panose="02020603050405020304" pitchFamily="18" charset="0"/>
              </a:rPr>
              <a:t>half is logarithmic.</a:t>
            </a:r>
            <a:endParaRPr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3" name="object 3"/>
          <p:cNvPicPr/>
          <p:nvPr/>
        </p:nvPicPr>
        <p:blipFill>
          <a:blip r:embed="rId2" cstate="print"/>
          <a:stretch>
            <a:fillRect/>
          </a:stretch>
        </p:blipFill>
        <p:spPr>
          <a:xfrm>
            <a:off x="5946647" y="3095244"/>
            <a:ext cx="4936236" cy="308457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09800" y="609600"/>
            <a:ext cx="7772400" cy="609601"/>
          </a:xfrm>
        </p:spPr>
        <p:txBody>
          <a:bodyPr>
            <a:normAutofit fontScale="90000"/>
          </a:bodyPr>
          <a:lstStyle/>
          <a:p>
            <a:pPr eaLnBrk="1" hangingPunct="1"/>
            <a:r>
              <a:rPr lang="en-US" altLang="en-US" u="sng" cap="none" dirty="0" smtClean="0">
                <a:solidFill>
                  <a:schemeClr val="tx1"/>
                </a:solidFill>
                <a:latin typeface="Times New Roman" panose="02020603050405020304" pitchFamily="18" charset="0"/>
                <a:ea typeface="MS Mincho" pitchFamily="49" charset="-128"/>
                <a:cs typeface="Times New Roman" panose="02020603050405020304" pitchFamily="18" charset="0"/>
              </a:rPr>
              <a:t>Some Terminology</a:t>
            </a:r>
            <a:r>
              <a:rPr lang="en-US" altLang="en-US" u="sng" cap="none" dirty="0" smtClean="0">
                <a:solidFill>
                  <a:schemeClr val="tx1"/>
                </a:solidFill>
                <a:latin typeface="Times New Roman" panose="02020603050405020304" pitchFamily="18" charset="0"/>
                <a:cs typeface="Times New Roman" panose="02020603050405020304" pitchFamily="18" charset="0"/>
              </a:rPr>
              <a:t> For Binary Search Tree </a:t>
            </a:r>
            <a:endParaRPr lang="en-US" altLang="en-US" u="sng" cap="none" dirty="0" smtClean="0">
              <a:solidFill>
                <a:schemeClr val="tx1"/>
              </a:solidFill>
              <a:latin typeface="Times New Roman" panose="02020603050405020304" pitchFamily="18" charset="0"/>
              <a:cs typeface="Times New Roman" panose="02020603050405020304" pitchFamily="18" charset="0"/>
            </a:endParaRPr>
          </a:p>
        </p:txBody>
      </p:sp>
      <p:sp>
        <p:nvSpPr>
          <p:cNvPr id="5123" name="Rectangle 3"/>
          <p:cNvSpPr>
            <a:spLocks noGrp="1" noChangeArrowheads="1"/>
          </p:cNvSpPr>
          <p:nvPr>
            <p:ph idx="1"/>
          </p:nvPr>
        </p:nvSpPr>
        <p:spPr>
          <a:xfrm>
            <a:off x="1143000" y="1219201"/>
            <a:ext cx="9220200" cy="2285999"/>
          </a:xfrm>
        </p:spPr>
        <p:txBody>
          <a:bodyPr>
            <a:normAutofit/>
          </a:bodyPr>
          <a:lstStyle/>
          <a:p>
            <a:pPr eaLnBrk="1" hangingPunct="1"/>
            <a:r>
              <a:rPr lang="en-US" altLang="en-US" sz="1900" cap="none" dirty="0" smtClean="0">
                <a:latin typeface="Times New Roman" panose="02020603050405020304" pitchFamily="18" charset="0"/>
                <a:ea typeface="MS Mincho" pitchFamily="49" charset="-128"/>
                <a:cs typeface="Times New Roman" panose="02020603050405020304" pitchFamily="18" charset="0"/>
              </a:rPr>
              <a:t>The successor nodes of a node are called its </a:t>
            </a:r>
            <a:r>
              <a:rPr lang="en-US" altLang="en-US" sz="1900" cap="none" dirty="0" smtClean="0">
                <a:solidFill>
                  <a:srgbClr val="FF9900"/>
                </a:solidFill>
                <a:latin typeface="Times New Roman" panose="02020603050405020304" pitchFamily="18" charset="0"/>
                <a:ea typeface="MS Mincho" pitchFamily="49" charset="-128"/>
                <a:cs typeface="Times New Roman" panose="02020603050405020304" pitchFamily="18" charset="0"/>
              </a:rPr>
              <a:t>children</a:t>
            </a:r>
          </a:p>
          <a:p>
            <a:pPr eaLnBrk="1" hangingPunct="1"/>
            <a:r>
              <a:rPr lang="en-US" altLang="en-US" sz="1900" cap="none" dirty="0" smtClean="0">
                <a:latin typeface="Times New Roman" panose="02020603050405020304" pitchFamily="18" charset="0"/>
                <a:ea typeface="MS Mincho" pitchFamily="49" charset="-128"/>
                <a:cs typeface="Times New Roman" panose="02020603050405020304" pitchFamily="18" charset="0"/>
              </a:rPr>
              <a:t>The predecessor node of a node is called its </a:t>
            </a:r>
            <a:r>
              <a:rPr lang="en-US" altLang="en-US" sz="1900" cap="none" dirty="0" smtClean="0">
                <a:solidFill>
                  <a:srgbClr val="FF9900"/>
                </a:solidFill>
                <a:latin typeface="Times New Roman" panose="02020603050405020304" pitchFamily="18" charset="0"/>
                <a:ea typeface="MS Mincho" pitchFamily="49" charset="-128"/>
                <a:cs typeface="Times New Roman" panose="02020603050405020304" pitchFamily="18" charset="0"/>
              </a:rPr>
              <a:t>parent</a:t>
            </a:r>
            <a:endParaRPr lang="en-US" altLang="en-US" sz="1900" cap="none" dirty="0" smtClean="0">
              <a:latin typeface="Times New Roman" panose="02020603050405020304" pitchFamily="18" charset="0"/>
              <a:cs typeface="Times New Roman" panose="02020603050405020304" pitchFamily="18" charset="0"/>
            </a:endParaRPr>
          </a:p>
          <a:p>
            <a:pPr eaLnBrk="1" hangingPunct="1"/>
            <a:r>
              <a:rPr lang="en-US" altLang="en-US" sz="1900" cap="none" dirty="0" smtClean="0">
                <a:latin typeface="Times New Roman" panose="02020603050405020304" pitchFamily="18" charset="0"/>
                <a:ea typeface="MS Mincho" pitchFamily="49" charset="-128"/>
                <a:cs typeface="Times New Roman" panose="02020603050405020304" pitchFamily="18" charset="0"/>
              </a:rPr>
              <a:t>The "beginning" node is called the </a:t>
            </a:r>
            <a:r>
              <a:rPr lang="en-US" altLang="en-US" sz="1900" cap="none" dirty="0" smtClean="0">
                <a:solidFill>
                  <a:srgbClr val="FF9900"/>
                </a:solidFill>
                <a:latin typeface="Times New Roman" panose="02020603050405020304" pitchFamily="18" charset="0"/>
                <a:ea typeface="MS Mincho" pitchFamily="49" charset="-128"/>
                <a:cs typeface="Times New Roman" panose="02020603050405020304" pitchFamily="18" charset="0"/>
              </a:rPr>
              <a:t>root</a:t>
            </a:r>
            <a:r>
              <a:rPr lang="en-US" altLang="en-US" sz="1900" cap="none" dirty="0" smtClean="0">
                <a:latin typeface="Times New Roman" panose="02020603050405020304" pitchFamily="18" charset="0"/>
                <a:ea typeface="MS Mincho" pitchFamily="49" charset="-128"/>
                <a:cs typeface="Times New Roman" panose="02020603050405020304" pitchFamily="18" charset="0"/>
              </a:rPr>
              <a:t> (has no parent)</a:t>
            </a:r>
            <a:endParaRPr lang="en-US" altLang="en-US" sz="1900" cap="none" dirty="0" smtClean="0">
              <a:latin typeface="Times New Roman" panose="02020603050405020304" pitchFamily="18" charset="0"/>
              <a:cs typeface="Times New Roman" panose="02020603050405020304" pitchFamily="18" charset="0"/>
            </a:endParaRPr>
          </a:p>
          <a:p>
            <a:pPr eaLnBrk="1" hangingPunct="1"/>
            <a:r>
              <a:rPr lang="en-US" altLang="en-US" sz="1900" cap="none" dirty="0" smtClean="0">
                <a:latin typeface="Times New Roman" panose="02020603050405020304" pitchFamily="18" charset="0"/>
                <a:ea typeface="MS Mincho" pitchFamily="49" charset="-128"/>
                <a:cs typeface="Times New Roman" panose="02020603050405020304" pitchFamily="18" charset="0"/>
              </a:rPr>
              <a:t>A node without </a:t>
            </a:r>
            <a:r>
              <a:rPr lang="en-US" altLang="en-US" sz="1900" i="1" cap="none" dirty="0" smtClean="0">
                <a:latin typeface="Times New Roman" panose="02020603050405020304" pitchFamily="18" charset="0"/>
                <a:ea typeface="MS Mincho" pitchFamily="49" charset="-128"/>
                <a:cs typeface="Times New Roman" panose="02020603050405020304" pitchFamily="18" charset="0"/>
              </a:rPr>
              <a:t>children</a:t>
            </a:r>
            <a:r>
              <a:rPr lang="en-US" altLang="en-US" sz="1900" cap="none" dirty="0" smtClean="0">
                <a:latin typeface="Times New Roman" panose="02020603050405020304" pitchFamily="18" charset="0"/>
                <a:ea typeface="MS Mincho" pitchFamily="49" charset="-128"/>
                <a:cs typeface="Times New Roman" panose="02020603050405020304" pitchFamily="18" charset="0"/>
              </a:rPr>
              <a:t> is called a </a:t>
            </a:r>
            <a:r>
              <a:rPr lang="en-US" altLang="en-US" sz="1900" cap="none" dirty="0" smtClean="0">
                <a:solidFill>
                  <a:srgbClr val="FF9900"/>
                </a:solidFill>
                <a:latin typeface="Times New Roman" panose="02020603050405020304" pitchFamily="18" charset="0"/>
                <a:ea typeface="MS Mincho" pitchFamily="49" charset="-128"/>
                <a:cs typeface="Times New Roman" panose="02020603050405020304" pitchFamily="18" charset="0"/>
              </a:rPr>
              <a:t>leaf</a:t>
            </a:r>
            <a:endParaRPr lang="en-US" altLang="en-US" sz="1900" u="sng" cap="none" dirty="0" smtClean="0">
              <a:latin typeface="Times New Roman" panose="02020603050405020304" pitchFamily="18" charset="0"/>
              <a:cs typeface="Times New Roman" panose="02020603050405020304" pitchFamily="18" charset="0"/>
            </a:endParaRPr>
          </a:p>
          <a:p>
            <a:pPr eaLnBrk="1" hangingPunct="1"/>
            <a:endParaRPr lang="en-US" altLang="en-US" sz="2400" u="sng" dirty="0">
              <a:cs typeface="Times New Roman" panose="02020603050405020304" pitchFamily="18" charset="0"/>
            </a:endParaRPr>
          </a:p>
          <a:p>
            <a:pPr eaLnBrk="1" hangingPunct="1">
              <a:buFontTx/>
              <a:buNone/>
            </a:pPr>
            <a:endParaRPr lang="en-US" altLang="en-US" sz="2400" dirty="0">
              <a:latin typeface="Courier New" panose="02070309020205020404" pitchFamily="49" charset="0"/>
              <a:cs typeface="Courier New" panose="02070309020205020404" pitchFamily="49" charset="0"/>
            </a:endParaRPr>
          </a:p>
          <a:p>
            <a:pPr eaLnBrk="1" hangingPunct="1"/>
            <a:endParaRPr lang="en-US" altLang="en-US" sz="3100" dirty="0"/>
          </a:p>
        </p:txBody>
      </p:sp>
      <p:pic>
        <p:nvPicPr>
          <p:cNvPr id="5124" name="Picture 2" descr="P455"/>
          <p:cNvPicPr>
            <a:picLocks noChangeAspect="1" noChangeArrowheads="1"/>
          </p:cNvPicPr>
          <p:nvPr/>
        </p:nvPicPr>
        <p:blipFill>
          <a:blip r:embed="rId3" cstate="print">
            <a:lum bright="-12000" contrast="-12000"/>
            <a:extLst>
              <a:ext uri="{28A0092B-C50C-407E-A947-70E740481C1C}">
                <a14:useLocalDpi xmlns:a14="http://schemas.microsoft.com/office/drawing/2010/main" val="0"/>
              </a:ext>
            </a:extLst>
          </a:blip>
          <a:srcRect t="3085" r="62605" b="44989"/>
          <a:stretch>
            <a:fillRect/>
          </a:stretch>
        </p:blipFill>
        <p:spPr bwMode="auto">
          <a:xfrm>
            <a:off x="1600200" y="3352800"/>
            <a:ext cx="3352800" cy="2914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034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228600"/>
            <a:ext cx="7772400" cy="615553"/>
          </a:xfrm>
        </p:spPr>
        <p:txBody>
          <a:bodyPr>
            <a:normAutofit fontScale="90000"/>
          </a:bodyPr>
          <a:lstStyle/>
          <a:p>
            <a:pPr eaLnBrk="1" hangingPunct="1"/>
            <a:r>
              <a:rPr lang="en-US" altLang="en-US" u="sng" cap="none" dirty="0" smtClean="0">
                <a:solidFill>
                  <a:schemeClr val="tx1"/>
                </a:solidFill>
                <a:latin typeface="Times New Roman" panose="02020603050405020304" pitchFamily="18" charset="0"/>
                <a:ea typeface="MS Mincho" pitchFamily="49" charset="-128"/>
                <a:cs typeface="Times New Roman" panose="02020603050405020304" pitchFamily="18" charset="0"/>
              </a:rPr>
              <a:t>Some Terminology (Cont’d</a:t>
            </a:r>
            <a:r>
              <a:rPr lang="en-US" altLang="en-US" u="sng" dirty="0" smtClean="0">
                <a:solidFill>
                  <a:schemeClr val="tx1"/>
                </a:solidFill>
                <a:latin typeface="Times New Roman" panose="02020603050405020304" pitchFamily="18" charset="0"/>
                <a:ea typeface="MS Mincho" pitchFamily="49" charset="-128"/>
                <a:cs typeface="Times New Roman" panose="02020603050405020304" pitchFamily="18" charset="0"/>
              </a:rPr>
              <a:t>)</a:t>
            </a:r>
            <a:r>
              <a:rPr lang="en-US" altLang="en-US" u="sng" dirty="0" smtClean="0">
                <a:solidFill>
                  <a:schemeClr val="tx1"/>
                </a:solidFill>
                <a:latin typeface="Times New Roman" panose="02020603050405020304" pitchFamily="18" charset="0"/>
                <a:cs typeface="Times New Roman" panose="02020603050405020304" pitchFamily="18" charset="0"/>
              </a:rPr>
              <a:t> </a:t>
            </a:r>
            <a:endParaRPr lang="en-US" altLang="en-US" u="sng" dirty="0" smtClean="0">
              <a:solidFill>
                <a:schemeClr val="tx1"/>
              </a:solidFill>
              <a:latin typeface="Times New Roman" panose="02020603050405020304" pitchFamily="18" charset="0"/>
              <a:cs typeface="Times New Roman" panose="02020603050405020304" pitchFamily="18" charset="0"/>
            </a:endParaRPr>
          </a:p>
        </p:txBody>
      </p:sp>
      <p:sp>
        <p:nvSpPr>
          <p:cNvPr id="6147" name="Rectangle 3"/>
          <p:cNvSpPr>
            <a:spLocks noGrp="1" noChangeArrowheads="1"/>
          </p:cNvSpPr>
          <p:nvPr>
            <p:ph idx="1"/>
          </p:nvPr>
        </p:nvSpPr>
        <p:spPr>
          <a:xfrm>
            <a:off x="533400" y="1371600"/>
            <a:ext cx="10820400" cy="4952999"/>
          </a:xfrm>
        </p:spPr>
        <p:txBody>
          <a:bodyPr>
            <a:normAutofit/>
          </a:bodyPr>
          <a:lstStyle/>
          <a:p>
            <a:pPr eaLnBrk="1" hangingPunct="1"/>
            <a:r>
              <a:rPr lang="en-US" altLang="en-US" sz="1800" cap="none" dirty="0" smtClean="0">
                <a:latin typeface="Times New Roman" panose="02020603050405020304" pitchFamily="18" charset="0"/>
                <a:cs typeface="Times New Roman" panose="02020603050405020304" pitchFamily="18" charset="0"/>
              </a:rPr>
              <a:t>Nodes are organize in levels (indexed from 0).</a:t>
            </a:r>
          </a:p>
          <a:p>
            <a:pPr eaLnBrk="1" hangingPunct="1"/>
            <a:endParaRPr lang="en-US" altLang="en-US" sz="1800" u="sng" cap="none" dirty="0" smtClean="0">
              <a:latin typeface="Times New Roman" panose="02020603050405020304" pitchFamily="18" charset="0"/>
              <a:cs typeface="Times New Roman" panose="02020603050405020304" pitchFamily="18" charset="0"/>
            </a:endParaRPr>
          </a:p>
          <a:p>
            <a:pPr eaLnBrk="1" hangingPunct="1"/>
            <a:r>
              <a:rPr lang="en-US" altLang="en-US" sz="1800" cap="none" dirty="0" smtClean="0">
                <a:latin typeface="Times New Roman" panose="02020603050405020304" pitchFamily="18" charset="0"/>
                <a:cs typeface="Times New Roman" panose="02020603050405020304" pitchFamily="18" charset="0"/>
              </a:rPr>
              <a:t>Level (or depth) of a node: number of edges in the path from the root to that node.</a:t>
            </a:r>
          </a:p>
          <a:p>
            <a:pPr eaLnBrk="1" hangingPunct="1"/>
            <a:endParaRPr lang="en-US" altLang="en-US" sz="1800" u="sng" cap="none" dirty="0" smtClean="0">
              <a:latin typeface="Times New Roman" panose="02020603050405020304" pitchFamily="18" charset="0"/>
              <a:cs typeface="Times New Roman" panose="02020603050405020304" pitchFamily="18" charset="0"/>
            </a:endParaRPr>
          </a:p>
          <a:p>
            <a:pPr eaLnBrk="1" hangingPunct="1"/>
            <a:r>
              <a:rPr lang="en-US" altLang="en-US" sz="1800" cap="none" dirty="0" smtClean="0">
                <a:latin typeface="Times New Roman" panose="02020603050405020304" pitchFamily="18" charset="0"/>
                <a:cs typeface="Times New Roman" panose="02020603050405020304" pitchFamily="18" charset="0"/>
              </a:rPr>
              <a:t>Height of a tree h: #levels = l</a:t>
            </a:r>
          </a:p>
          <a:p>
            <a:pPr eaLnBrk="1" hangingPunct="1">
              <a:buFontTx/>
              <a:buNone/>
            </a:pPr>
            <a:r>
              <a:rPr lang="en-US" altLang="en-US" sz="1800" cap="none" dirty="0" smtClean="0">
                <a:latin typeface="Times New Roman" panose="02020603050405020304" pitchFamily="18" charset="0"/>
                <a:cs typeface="Times New Roman" panose="02020603050405020304" pitchFamily="18" charset="0"/>
              </a:rPr>
              <a:t>   (</a:t>
            </a:r>
            <a:r>
              <a:rPr lang="en-US" altLang="en-US" sz="1800" cap="none" dirty="0" smtClean="0">
                <a:solidFill>
                  <a:srgbClr val="FF9900"/>
                </a:solidFill>
                <a:latin typeface="Times New Roman" panose="02020603050405020304" pitchFamily="18" charset="0"/>
                <a:cs typeface="Times New Roman" panose="02020603050405020304" pitchFamily="18" charset="0"/>
              </a:rPr>
              <a:t>Warning:</a:t>
            </a:r>
            <a:r>
              <a:rPr lang="en-US" altLang="en-US" sz="1800" cap="none" dirty="0" smtClean="0">
                <a:latin typeface="Times New Roman" panose="02020603050405020304" pitchFamily="18" charset="0"/>
                <a:cs typeface="Times New Roman" panose="02020603050405020304" pitchFamily="18" charset="0"/>
              </a:rPr>
              <a:t> some books define h </a:t>
            </a:r>
          </a:p>
          <a:p>
            <a:pPr eaLnBrk="1" hangingPunct="1">
              <a:buFontTx/>
              <a:buNone/>
            </a:pPr>
            <a:r>
              <a:rPr lang="en-US" altLang="en-US" sz="1800" cap="none" dirty="0" smtClean="0">
                <a:latin typeface="Times New Roman" panose="02020603050405020304" pitchFamily="18" charset="0"/>
                <a:cs typeface="Times New Roman" panose="02020603050405020304" pitchFamily="18" charset="0"/>
              </a:rPr>
              <a:t>     as #levels-1).</a:t>
            </a:r>
          </a:p>
          <a:p>
            <a:pPr eaLnBrk="1" hangingPunct="1">
              <a:buFontTx/>
              <a:buNone/>
            </a:pPr>
            <a:endParaRPr lang="en-US" altLang="en-US" sz="1800" u="sng" cap="none" dirty="0" smtClean="0">
              <a:latin typeface="Times New Roman" panose="02020603050405020304" pitchFamily="18" charset="0"/>
              <a:cs typeface="Times New Roman" panose="02020603050405020304" pitchFamily="18" charset="0"/>
            </a:endParaRPr>
          </a:p>
          <a:p>
            <a:pPr eaLnBrk="1" hangingPunct="1"/>
            <a:r>
              <a:rPr lang="en-US" altLang="en-US" sz="1800" cap="none" dirty="0" smtClean="0">
                <a:latin typeface="Times New Roman" panose="02020603050405020304" pitchFamily="18" charset="0"/>
                <a:cs typeface="Times New Roman" panose="02020603050405020304" pitchFamily="18" charset="0"/>
              </a:rPr>
              <a:t>Full tree: every node has exactly </a:t>
            </a:r>
          </a:p>
          <a:p>
            <a:pPr eaLnBrk="1" hangingPunct="1">
              <a:buFontTx/>
              <a:buNone/>
            </a:pPr>
            <a:r>
              <a:rPr lang="en-US" altLang="en-US" sz="1800" cap="none" dirty="0" smtClean="0">
                <a:latin typeface="Times New Roman" panose="02020603050405020304" pitchFamily="18" charset="0"/>
                <a:cs typeface="Times New Roman" panose="02020603050405020304" pitchFamily="18" charset="0"/>
              </a:rPr>
              <a:t>	two children </a:t>
            </a:r>
            <a:r>
              <a:rPr lang="en-US" altLang="en-US" sz="1800" cap="none" dirty="0" smtClean="0">
                <a:solidFill>
                  <a:srgbClr val="FF9900"/>
                </a:solidFill>
                <a:latin typeface="Times New Roman" panose="02020603050405020304" pitchFamily="18" charset="0"/>
                <a:cs typeface="Times New Roman" panose="02020603050405020304" pitchFamily="18" charset="0"/>
              </a:rPr>
              <a:t>and </a:t>
            </a:r>
            <a:r>
              <a:rPr lang="en-US" altLang="en-US" sz="1800" cap="none" dirty="0" smtClean="0">
                <a:latin typeface="Times New Roman" panose="02020603050405020304" pitchFamily="18" charset="0"/>
                <a:cs typeface="Times New Roman" panose="02020603050405020304" pitchFamily="18" charset="0"/>
              </a:rPr>
              <a:t>all the </a:t>
            </a:r>
          </a:p>
          <a:p>
            <a:pPr eaLnBrk="1" hangingPunct="1">
              <a:buFontTx/>
              <a:buNone/>
            </a:pPr>
            <a:r>
              <a:rPr lang="en-US" altLang="en-US" sz="1800" cap="none" dirty="0" smtClean="0">
                <a:latin typeface="Times New Roman" panose="02020603050405020304" pitchFamily="18" charset="0"/>
                <a:cs typeface="Times New Roman" panose="02020603050405020304" pitchFamily="18" charset="0"/>
              </a:rPr>
              <a:t>	leaves are on the same level.</a:t>
            </a:r>
          </a:p>
          <a:p>
            <a:pPr eaLnBrk="1" hangingPunct="1"/>
            <a:endParaRPr lang="en-US" altLang="en-US" dirty="0" smtClean="0"/>
          </a:p>
        </p:txBody>
      </p:sp>
      <p:pic>
        <p:nvPicPr>
          <p:cNvPr id="6148" name="Picture 4" descr="P453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1500" y="3200400"/>
            <a:ext cx="3746500" cy="2877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8" name="Text Box 10"/>
          <p:cNvSpPr txBox="1">
            <a:spLocks noChangeArrowheads="1"/>
          </p:cNvSpPr>
          <p:nvPr/>
        </p:nvSpPr>
        <p:spPr bwMode="auto">
          <a:xfrm>
            <a:off x="8458200" y="3267076"/>
            <a:ext cx="102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not full!</a:t>
            </a:r>
          </a:p>
        </p:txBody>
      </p:sp>
    </p:spTree>
    <p:extLst>
      <p:ext uri="{BB962C8B-B14F-4D97-AF65-F5344CB8AC3E}">
        <p14:creationId xmlns:p14="http://schemas.microsoft.com/office/powerpoint/2010/main" val="2114269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1738"/>
                                        </p:tgtEl>
                                        <p:attrNameLst>
                                          <p:attrName>style.visibility</p:attrName>
                                        </p:attrNameLst>
                                      </p:cBhvr>
                                      <p:to>
                                        <p:strVal val="visible"/>
                                      </p:to>
                                    </p:set>
                                    <p:animEffect transition="in" filter="checkerboard(across)">
                                      <p:cBhvr>
                                        <p:cTn id="7" dur="500"/>
                                        <p:tgtEl>
                                          <p:spTgt spid="201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3775" y="618517"/>
            <a:ext cx="10364451" cy="1057883"/>
          </a:xfrm>
        </p:spPr>
        <p:txBody>
          <a:bodyPr/>
          <a:lstStyle/>
          <a:p>
            <a:pPr eaLnBrk="1" hangingPunct="1">
              <a:defRPr/>
            </a:pPr>
            <a:r>
              <a:rPr lang="en-US" u="sng" cap="none" dirty="0" smtClean="0">
                <a:solidFill>
                  <a:schemeClr val="tx1"/>
                </a:solidFill>
                <a:latin typeface="Times New Roman" panose="02020603050405020304" pitchFamily="18" charset="0"/>
                <a:ea typeface="MS Mincho" pitchFamily="49" charset="-128"/>
                <a:cs typeface="Times New Roman" panose="02020603050405020304" pitchFamily="18" charset="0"/>
              </a:rPr>
              <a:t>Binary Search Trees</a:t>
            </a:r>
            <a:r>
              <a:rPr lang="en-US" u="sng" cap="none" dirty="0" smtClean="0">
                <a:solidFill>
                  <a:schemeClr val="tx1"/>
                </a:solidFill>
                <a:latin typeface="Times New Roman" panose="02020603050405020304" pitchFamily="18" charset="0"/>
                <a:cs typeface="Times New Roman" panose="02020603050405020304" pitchFamily="18" charset="0"/>
              </a:rPr>
              <a:t> (BSTS)</a:t>
            </a:r>
            <a:endParaRPr lang="en-US" u="sng" cap="none" dirty="0" smtClean="0">
              <a:solidFill>
                <a:schemeClr val="tx1"/>
              </a:solidFill>
              <a:latin typeface="Times New Roman" panose="02020603050405020304" pitchFamily="18" charset="0"/>
              <a:cs typeface="Times New Roman" panose="02020603050405020304" pitchFamily="18" charset="0"/>
            </a:endParaRPr>
          </a:p>
        </p:txBody>
      </p:sp>
      <p:sp>
        <p:nvSpPr>
          <p:cNvPr id="13315" name="Rectangle 3"/>
          <p:cNvSpPr>
            <a:spLocks noGrp="1" noChangeArrowheads="1"/>
          </p:cNvSpPr>
          <p:nvPr>
            <p:ph idx="1"/>
          </p:nvPr>
        </p:nvSpPr>
        <p:spPr>
          <a:xfrm>
            <a:off x="913775" y="1828800"/>
            <a:ext cx="9830425" cy="3733800"/>
          </a:xfrm>
        </p:spPr>
        <p:txBody>
          <a:bodyPr>
            <a:normAutofit/>
          </a:bodyPr>
          <a:lstStyle/>
          <a:p>
            <a:pPr eaLnBrk="1" hangingPunct="1"/>
            <a:r>
              <a:rPr lang="en-US" altLang="en-US" b="1" cap="none" dirty="0" smtClean="0">
                <a:latin typeface="Times New Roman" panose="02020603050405020304" pitchFamily="18" charset="0"/>
                <a:cs typeface="Times New Roman" panose="02020603050405020304" pitchFamily="18" charset="0"/>
              </a:rPr>
              <a:t>Binary search  tree property</a:t>
            </a:r>
            <a:r>
              <a:rPr lang="en-US" altLang="en-US" cap="none" dirty="0" smtClean="0">
                <a:latin typeface="Times New Roman" panose="02020603050405020304" pitchFamily="18" charset="0"/>
                <a:cs typeface="Times New Roman" panose="02020603050405020304" pitchFamily="18" charset="0"/>
              </a:rPr>
              <a:t>:</a:t>
            </a:r>
            <a:r>
              <a:rPr lang="es-ES_tradnl" altLang="en-US" cap="none" dirty="0" smtClean="0">
                <a:latin typeface="Times New Roman" panose="02020603050405020304" pitchFamily="18" charset="0"/>
                <a:cs typeface="Times New Roman" panose="02020603050405020304" pitchFamily="18" charset="0"/>
              </a:rPr>
              <a:t> </a:t>
            </a:r>
          </a:p>
          <a:p>
            <a:pPr eaLnBrk="1" hangingPunct="1">
              <a:buFontTx/>
              <a:buNone/>
            </a:pPr>
            <a:r>
              <a:rPr lang="en-US" altLang="en-US" cap="none" dirty="0" smtClean="0">
                <a:latin typeface="Times New Roman" panose="02020603050405020304" pitchFamily="18" charset="0"/>
                <a:cs typeface="Times New Roman" panose="02020603050405020304" pitchFamily="18" charset="0"/>
              </a:rPr>
              <a:t>	the value stored at a node is </a:t>
            </a:r>
            <a:r>
              <a:rPr lang="en-US" altLang="en-US" cap="none" dirty="0" smtClean="0">
                <a:solidFill>
                  <a:srgbClr val="FFCC00"/>
                </a:solidFill>
                <a:latin typeface="Times New Roman" panose="02020603050405020304" pitchFamily="18" charset="0"/>
                <a:cs typeface="Times New Roman" panose="02020603050405020304" pitchFamily="18" charset="0"/>
              </a:rPr>
              <a:t>greater</a:t>
            </a:r>
            <a:r>
              <a:rPr lang="en-US" altLang="en-US" cap="none" dirty="0" smtClean="0">
                <a:latin typeface="Times New Roman" panose="02020603050405020304" pitchFamily="18" charset="0"/>
                <a:cs typeface="Times New Roman" panose="02020603050405020304" pitchFamily="18" charset="0"/>
              </a:rPr>
              <a:t> than the value stored at its </a:t>
            </a:r>
          </a:p>
          <a:p>
            <a:pPr eaLnBrk="1" hangingPunct="1">
              <a:buFontTx/>
              <a:buNone/>
            </a:pPr>
            <a:r>
              <a:rPr lang="en-US" altLang="en-US" cap="none" dirty="0" smtClean="0">
                <a:latin typeface="Times New Roman" panose="02020603050405020304" pitchFamily="18" charset="0"/>
                <a:cs typeface="Times New Roman" panose="02020603050405020304" pitchFamily="18" charset="0"/>
              </a:rPr>
              <a:t>	left child and </a:t>
            </a:r>
            <a:r>
              <a:rPr lang="en-US" altLang="en-US" cap="none" dirty="0" smtClean="0">
                <a:solidFill>
                  <a:srgbClr val="FFCC00"/>
                </a:solidFill>
                <a:latin typeface="Times New Roman" panose="02020603050405020304" pitchFamily="18" charset="0"/>
                <a:cs typeface="Times New Roman" panose="02020603050405020304" pitchFamily="18" charset="0"/>
              </a:rPr>
              <a:t>less</a:t>
            </a:r>
            <a:r>
              <a:rPr lang="en-US" altLang="en-US" cap="none" dirty="0" smtClean="0">
                <a:latin typeface="Times New Roman" panose="02020603050405020304" pitchFamily="18" charset="0"/>
                <a:cs typeface="Times New Roman" panose="02020603050405020304" pitchFamily="18" charset="0"/>
              </a:rPr>
              <a:t> than the value stored at its right child.</a:t>
            </a:r>
            <a:endParaRPr lang="en-US" altLang="en-US" cap="none" dirty="0" smtClean="0">
              <a:latin typeface="Times New Roman" panose="02020603050405020304" pitchFamily="18" charset="0"/>
              <a:cs typeface="Times New Roman" panose="02020603050405020304" pitchFamily="18" charset="0"/>
            </a:endParaRPr>
          </a:p>
        </p:txBody>
      </p:sp>
      <p:pic>
        <p:nvPicPr>
          <p:cNvPr id="13316" name="Picture 2" descr="P456"/>
          <p:cNvPicPr>
            <a:picLocks noChangeAspect="1" noChangeArrowheads="1"/>
          </p:cNvPicPr>
          <p:nvPr/>
        </p:nvPicPr>
        <p:blipFill>
          <a:blip r:embed="rId3" cstate="print">
            <a:lum bright="-18000"/>
            <a:extLst>
              <a:ext uri="{28A0092B-C50C-407E-A947-70E740481C1C}">
                <a14:useLocalDpi xmlns:a14="http://schemas.microsoft.com/office/drawing/2010/main" val="0"/>
              </a:ext>
            </a:extLst>
          </a:blip>
          <a:srcRect/>
          <a:stretch>
            <a:fillRect/>
          </a:stretch>
        </p:blipFill>
        <p:spPr bwMode="auto">
          <a:xfrm>
            <a:off x="7543800" y="1849582"/>
            <a:ext cx="3276600" cy="414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6525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49934"/>
          </a:xfrm>
        </p:spPr>
        <p:txBody>
          <a:bodyPr/>
          <a:lstStyle/>
          <a:p>
            <a:r>
              <a:rPr lang="en-IN" u="sng" cap="none" dirty="0" err="1" smtClean="0">
                <a:solidFill>
                  <a:schemeClr val="tx1">
                    <a:lumMod val="95000"/>
                    <a:lumOff val="5000"/>
                  </a:schemeClr>
                </a:solidFill>
                <a:latin typeface="Times New Roman" panose="02020603050405020304" pitchFamily="18" charset="0"/>
                <a:cs typeface="Times New Roman" panose="02020603050405020304" pitchFamily="18" charset="0"/>
              </a:rPr>
              <a:t>Inorder</a:t>
            </a:r>
            <a:r>
              <a:rPr lang="en-IN" u="sng" cap="none" dirty="0" smtClean="0">
                <a:solidFill>
                  <a:schemeClr val="tx1">
                    <a:lumMod val="95000"/>
                    <a:lumOff val="5000"/>
                  </a:schemeClr>
                </a:solidFill>
                <a:latin typeface="Times New Roman" panose="02020603050405020304" pitchFamily="18" charset="0"/>
                <a:cs typeface="Times New Roman" panose="02020603050405020304" pitchFamily="18" charset="0"/>
              </a:rPr>
              <a:t>  </a:t>
            </a:r>
            <a:endParaRPr lang="en-IN" u="sng" cap="none"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8131" name="Oval 2"/>
          <p:cNvSpPr>
            <a:spLocks noChangeArrowheads="1"/>
          </p:cNvSpPr>
          <p:nvPr/>
        </p:nvSpPr>
        <p:spPr bwMode="auto">
          <a:xfrm>
            <a:off x="6319839" y="3336925"/>
            <a:ext cx="3798887" cy="2471738"/>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2" name="Oval 3"/>
          <p:cNvSpPr>
            <a:spLocks noChangeArrowheads="1"/>
          </p:cNvSpPr>
          <p:nvPr/>
        </p:nvSpPr>
        <p:spPr bwMode="auto">
          <a:xfrm>
            <a:off x="4241801" y="1778000"/>
            <a:ext cx="3514725" cy="1766888"/>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3" name="Oval 4"/>
          <p:cNvSpPr>
            <a:spLocks noChangeArrowheads="1"/>
          </p:cNvSpPr>
          <p:nvPr/>
        </p:nvSpPr>
        <p:spPr bwMode="auto">
          <a:xfrm>
            <a:off x="1920875" y="3446463"/>
            <a:ext cx="3798888" cy="2362200"/>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5" name="Rectangle 7"/>
          <p:cNvSpPr>
            <a:spLocks noChangeArrowheads="1"/>
          </p:cNvSpPr>
          <p:nvPr/>
        </p:nvSpPr>
        <p:spPr bwMode="auto">
          <a:xfrm>
            <a:off x="3559176" y="3695700"/>
            <a:ext cx="957263" cy="387350"/>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6" name="Rectangle 8"/>
          <p:cNvSpPr>
            <a:spLocks noChangeArrowheads="1"/>
          </p:cNvSpPr>
          <p:nvPr/>
        </p:nvSpPr>
        <p:spPr bwMode="auto">
          <a:xfrm>
            <a:off x="2706689" y="4476751"/>
            <a:ext cx="846137" cy="373063"/>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7" name="Rectangle 9"/>
          <p:cNvSpPr>
            <a:spLocks noChangeArrowheads="1"/>
          </p:cNvSpPr>
          <p:nvPr/>
        </p:nvSpPr>
        <p:spPr bwMode="auto">
          <a:xfrm>
            <a:off x="4129089" y="4459288"/>
            <a:ext cx="865187" cy="404812"/>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48138" name="Group 10"/>
          <p:cNvGrpSpPr>
            <a:grpSpLocks/>
          </p:cNvGrpSpPr>
          <p:nvPr/>
        </p:nvGrpSpPr>
        <p:grpSpPr bwMode="auto">
          <a:xfrm>
            <a:off x="5686425" y="2876554"/>
            <a:ext cx="927100" cy="461963"/>
            <a:chOff x="2622" y="1812"/>
            <a:chExt cx="584" cy="291"/>
          </a:xfrm>
        </p:grpSpPr>
        <p:sp>
          <p:nvSpPr>
            <p:cNvPr id="48163" name="Rectangle 11"/>
            <p:cNvSpPr>
              <a:spLocks noChangeArrowheads="1"/>
            </p:cNvSpPr>
            <p:nvPr/>
          </p:nvSpPr>
          <p:spPr bwMode="auto">
            <a:xfrm>
              <a:off x="2622" y="1815"/>
              <a:ext cx="584" cy="241"/>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64" name="Rectangle 12"/>
            <p:cNvSpPr>
              <a:spLocks noChangeArrowheads="1"/>
            </p:cNvSpPr>
            <p:nvPr/>
          </p:nvSpPr>
          <p:spPr bwMode="auto">
            <a:xfrm>
              <a:off x="2708" y="1812"/>
              <a:ext cx="3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‘J’</a:t>
              </a:r>
            </a:p>
          </p:txBody>
        </p:sp>
      </p:grpSp>
      <p:sp>
        <p:nvSpPr>
          <p:cNvPr id="48139" name="Line 13"/>
          <p:cNvSpPr>
            <a:spLocks noChangeShapeType="1"/>
          </p:cNvSpPr>
          <p:nvPr/>
        </p:nvSpPr>
        <p:spPr bwMode="auto">
          <a:xfrm flipH="1" flipV="1">
            <a:off x="6580188" y="3108326"/>
            <a:ext cx="1490662" cy="600075"/>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48140" name="Line 14"/>
          <p:cNvSpPr>
            <a:spLocks noChangeShapeType="1"/>
          </p:cNvSpPr>
          <p:nvPr/>
        </p:nvSpPr>
        <p:spPr bwMode="auto">
          <a:xfrm flipH="1" flipV="1">
            <a:off x="4310064" y="3967163"/>
            <a:ext cx="542925" cy="4746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48141" name="Line 15"/>
          <p:cNvSpPr>
            <a:spLocks noChangeShapeType="1"/>
          </p:cNvSpPr>
          <p:nvPr/>
        </p:nvSpPr>
        <p:spPr bwMode="auto">
          <a:xfrm flipV="1">
            <a:off x="3230564" y="3979863"/>
            <a:ext cx="568325" cy="5000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48142" name="Line 16"/>
          <p:cNvSpPr>
            <a:spLocks noChangeShapeType="1"/>
          </p:cNvSpPr>
          <p:nvPr/>
        </p:nvSpPr>
        <p:spPr bwMode="auto">
          <a:xfrm flipV="1">
            <a:off x="4165600" y="3121025"/>
            <a:ext cx="1576388" cy="57785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48143" name="Rectangle 17"/>
          <p:cNvSpPr>
            <a:spLocks noChangeArrowheads="1"/>
          </p:cNvSpPr>
          <p:nvPr/>
        </p:nvSpPr>
        <p:spPr bwMode="auto">
          <a:xfrm>
            <a:off x="3675064" y="3686176"/>
            <a:ext cx="64452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 ‘E’</a:t>
            </a:r>
          </a:p>
        </p:txBody>
      </p:sp>
      <p:sp>
        <p:nvSpPr>
          <p:cNvPr id="48144" name="Rectangle 18"/>
          <p:cNvSpPr>
            <a:spLocks noChangeArrowheads="1"/>
          </p:cNvSpPr>
          <p:nvPr/>
        </p:nvSpPr>
        <p:spPr bwMode="auto">
          <a:xfrm>
            <a:off x="2817813" y="4478339"/>
            <a:ext cx="57626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‘A’</a:t>
            </a:r>
          </a:p>
        </p:txBody>
      </p:sp>
      <p:sp>
        <p:nvSpPr>
          <p:cNvPr id="48145" name="Rectangle 19"/>
          <p:cNvSpPr>
            <a:spLocks noChangeArrowheads="1"/>
          </p:cNvSpPr>
          <p:nvPr/>
        </p:nvSpPr>
        <p:spPr bwMode="auto">
          <a:xfrm>
            <a:off x="4240213" y="4483101"/>
            <a:ext cx="57626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‘H’</a:t>
            </a:r>
          </a:p>
        </p:txBody>
      </p:sp>
      <p:sp>
        <p:nvSpPr>
          <p:cNvPr id="48146" name="Rectangle 20"/>
          <p:cNvSpPr>
            <a:spLocks noChangeArrowheads="1"/>
          </p:cNvSpPr>
          <p:nvPr/>
        </p:nvSpPr>
        <p:spPr bwMode="auto">
          <a:xfrm>
            <a:off x="7656513" y="3689350"/>
            <a:ext cx="882650" cy="381000"/>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7" name="Rectangle 21"/>
          <p:cNvSpPr>
            <a:spLocks noChangeArrowheads="1"/>
          </p:cNvSpPr>
          <p:nvPr/>
        </p:nvSpPr>
        <p:spPr bwMode="auto">
          <a:xfrm>
            <a:off x="6750051" y="4475164"/>
            <a:ext cx="898525" cy="388937"/>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8" name="Rectangle 22"/>
          <p:cNvSpPr>
            <a:spLocks noChangeArrowheads="1"/>
          </p:cNvSpPr>
          <p:nvPr/>
        </p:nvSpPr>
        <p:spPr bwMode="auto">
          <a:xfrm>
            <a:off x="8461376" y="4506914"/>
            <a:ext cx="822325" cy="403225"/>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49" name="Rectangle 23"/>
          <p:cNvSpPr>
            <a:spLocks noChangeArrowheads="1"/>
          </p:cNvSpPr>
          <p:nvPr/>
        </p:nvSpPr>
        <p:spPr bwMode="auto">
          <a:xfrm>
            <a:off x="7753351" y="3660776"/>
            <a:ext cx="54292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‘T’</a:t>
            </a:r>
          </a:p>
        </p:txBody>
      </p:sp>
      <p:sp>
        <p:nvSpPr>
          <p:cNvPr id="48150" name="Line 24"/>
          <p:cNvSpPr>
            <a:spLocks noChangeShapeType="1"/>
          </p:cNvSpPr>
          <p:nvPr/>
        </p:nvSpPr>
        <p:spPr bwMode="auto">
          <a:xfrm flipH="1" flipV="1">
            <a:off x="8455025" y="3992563"/>
            <a:ext cx="514350" cy="4746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48151" name="Line 25"/>
          <p:cNvSpPr>
            <a:spLocks noChangeShapeType="1"/>
          </p:cNvSpPr>
          <p:nvPr/>
        </p:nvSpPr>
        <p:spPr bwMode="auto">
          <a:xfrm flipV="1">
            <a:off x="7210426" y="3917950"/>
            <a:ext cx="593725" cy="522288"/>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48152" name="Rectangle 26"/>
          <p:cNvSpPr>
            <a:spLocks noChangeArrowheads="1"/>
          </p:cNvSpPr>
          <p:nvPr/>
        </p:nvSpPr>
        <p:spPr bwMode="auto">
          <a:xfrm>
            <a:off x="6780213" y="4486276"/>
            <a:ext cx="69691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 ‘M’</a:t>
            </a:r>
          </a:p>
        </p:txBody>
      </p:sp>
      <p:sp>
        <p:nvSpPr>
          <p:cNvPr id="48153" name="Rectangle 27"/>
          <p:cNvSpPr>
            <a:spLocks noChangeArrowheads="1"/>
          </p:cNvSpPr>
          <p:nvPr/>
        </p:nvSpPr>
        <p:spPr bwMode="auto">
          <a:xfrm>
            <a:off x="8553450" y="4486276"/>
            <a:ext cx="560388"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‘Y’</a:t>
            </a:r>
          </a:p>
        </p:txBody>
      </p:sp>
      <p:sp>
        <p:nvSpPr>
          <p:cNvPr id="48154" name="Rectangle 28"/>
          <p:cNvSpPr>
            <a:spLocks noChangeArrowheads="1"/>
          </p:cNvSpPr>
          <p:nvPr/>
        </p:nvSpPr>
        <p:spPr bwMode="auto">
          <a:xfrm>
            <a:off x="5992814" y="1946276"/>
            <a:ext cx="312737" cy="466725"/>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55" name="Line 29"/>
          <p:cNvSpPr>
            <a:spLocks noChangeShapeType="1"/>
          </p:cNvSpPr>
          <p:nvPr/>
        </p:nvSpPr>
        <p:spPr bwMode="auto">
          <a:xfrm flipV="1">
            <a:off x="6075363" y="2157413"/>
            <a:ext cx="42862" cy="7667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48156" name="Rectangle 30"/>
          <p:cNvSpPr>
            <a:spLocks noChangeArrowheads="1"/>
          </p:cNvSpPr>
          <p:nvPr/>
        </p:nvSpPr>
        <p:spPr bwMode="auto">
          <a:xfrm>
            <a:off x="5157142" y="1898305"/>
            <a:ext cx="74771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dirty="0"/>
              <a:t>tree</a:t>
            </a:r>
          </a:p>
        </p:txBody>
      </p:sp>
      <p:sp>
        <p:nvSpPr>
          <p:cNvPr id="48157" name="Rectangle 31"/>
          <p:cNvSpPr>
            <a:spLocks noChangeArrowheads="1"/>
          </p:cNvSpPr>
          <p:nvPr/>
        </p:nvSpPr>
        <p:spPr bwMode="auto">
          <a:xfrm>
            <a:off x="2236789" y="5834063"/>
            <a:ext cx="3240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dirty="0">
                <a:solidFill>
                  <a:schemeClr val="tx1">
                    <a:lumMod val="95000"/>
                    <a:lumOff val="5000"/>
                  </a:schemeClr>
                </a:solidFill>
              </a:rPr>
              <a:t>Visit left subtree first</a:t>
            </a:r>
          </a:p>
        </p:txBody>
      </p:sp>
      <p:sp>
        <p:nvSpPr>
          <p:cNvPr id="48158" name="Rectangle 32"/>
          <p:cNvSpPr>
            <a:spLocks noChangeArrowheads="1"/>
          </p:cNvSpPr>
          <p:nvPr/>
        </p:nvSpPr>
        <p:spPr bwMode="auto">
          <a:xfrm>
            <a:off x="6687523" y="5924551"/>
            <a:ext cx="3410421"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dirty="0">
                <a:solidFill>
                  <a:schemeClr val="tx1">
                    <a:lumMod val="95000"/>
                    <a:lumOff val="5000"/>
                  </a:schemeClr>
                </a:solidFill>
              </a:rPr>
              <a:t>Visit right subtree last</a:t>
            </a:r>
          </a:p>
        </p:txBody>
      </p:sp>
      <p:sp>
        <p:nvSpPr>
          <p:cNvPr id="48159" name="Rectangle 33"/>
          <p:cNvSpPr>
            <a:spLocks noChangeArrowheads="1"/>
          </p:cNvSpPr>
          <p:nvPr/>
        </p:nvSpPr>
        <p:spPr bwMode="auto">
          <a:xfrm>
            <a:off x="7172325" y="1657351"/>
            <a:ext cx="199176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solidFill>
                  <a:schemeClr val="bg1"/>
                </a:solidFill>
              </a:rPr>
              <a:t>Visit second</a:t>
            </a:r>
            <a:endParaRPr lang="en-US" altLang="en-US" sz="2400" b="1">
              <a:solidFill>
                <a:srgbClr val="330099"/>
              </a:solidFill>
            </a:endParaRPr>
          </a:p>
        </p:txBody>
      </p:sp>
      <p:sp>
        <p:nvSpPr>
          <p:cNvPr id="75810" name="AutoShape 34"/>
          <p:cNvSpPr>
            <a:spLocks/>
          </p:cNvSpPr>
          <p:nvPr/>
        </p:nvSpPr>
        <p:spPr bwMode="auto">
          <a:xfrm rot="5269351">
            <a:off x="7847807" y="305594"/>
            <a:ext cx="457200" cy="303213"/>
          </a:xfrm>
          <a:prstGeom prst="leftBrace">
            <a:avLst>
              <a:gd name="adj1" fmla="val 8333"/>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5811" name="AutoShape 35"/>
          <p:cNvSpPr>
            <a:spLocks/>
          </p:cNvSpPr>
          <p:nvPr/>
        </p:nvSpPr>
        <p:spPr bwMode="auto">
          <a:xfrm rot="5269351">
            <a:off x="6972300" y="38100"/>
            <a:ext cx="457200" cy="838200"/>
          </a:xfrm>
          <a:prstGeom prst="leftBrace">
            <a:avLst>
              <a:gd name="adj1" fmla="val 15278"/>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5812" name="AutoShape 36"/>
          <p:cNvSpPr>
            <a:spLocks/>
          </p:cNvSpPr>
          <p:nvPr/>
        </p:nvSpPr>
        <p:spPr bwMode="auto">
          <a:xfrm rot="5269351">
            <a:off x="8724900" y="38100"/>
            <a:ext cx="457200" cy="838200"/>
          </a:xfrm>
          <a:prstGeom prst="leftBrace">
            <a:avLst>
              <a:gd name="adj1" fmla="val 15278"/>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870669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5811"/>
                                        </p:tgtEl>
                                        <p:attrNameLst>
                                          <p:attrName>style.visibility</p:attrName>
                                        </p:attrNameLst>
                                      </p:cBhvr>
                                      <p:to>
                                        <p:strVal val="visible"/>
                                      </p:to>
                                    </p:set>
                                    <p:animEffect transition="in" filter="checkerboard(across)">
                                      <p:cBhvr>
                                        <p:cTn id="7" dur="500"/>
                                        <p:tgtEl>
                                          <p:spTgt spid="758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5810"/>
                                        </p:tgtEl>
                                        <p:attrNameLst>
                                          <p:attrName>style.visibility</p:attrName>
                                        </p:attrNameLst>
                                      </p:cBhvr>
                                      <p:to>
                                        <p:strVal val="visible"/>
                                      </p:to>
                                    </p:set>
                                    <p:animEffect transition="in" filter="checkerboard(across)">
                                      <p:cBhvr>
                                        <p:cTn id="12" dur="500"/>
                                        <p:tgtEl>
                                          <p:spTgt spid="758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5812"/>
                                        </p:tgtEl>
                                        <p:attrNameLst>
                                          <p:attrName>style.visibility</p:attrName>
                                        </p:attrNameLst>
                                      </p:cBhvr>
                                      <p:to>
                                        <p:strVal val="visible"/>
                                      </p:to>
                                    </p:set>
                                    <p:animEffect transition="in" filter="checkerboard(across)">
                                      <p:cBhvr>
                                        <p:cTn id="17" dur="500"/>
                                        <p:tgtEl>
                                          <p:spTgt spid="75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10" grpId="0" animBg="1"/>
      <p:bldP spid="75811" grpId="0" animBg="1"/>
      <p:bldP spid="758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46776"/>
          </a:xfrm>
        </p:spPr>
        <p:txBody>
          <a:bodyPr/>
          <a:lstStyle/>
          <a:p>
            <a:r>
              <a:rPr lang="en-IN" u="sng" cap="none" dirty="0" err="1" smtClean="0">
                <a:solidFill>
                  <a:schemeClr val="tx1">
                    <a:lumMod val="95000"/>
                    <a:lumOff val="5000"/>
                  </a:schemeClr>
                </a:solidFill>
                <a:latin typeface="Times New Roman" panose="02020603050405020304" pitchFamily="18" charset="0"/>
                <a:cs typeface="Times New Roman" panose="02020603050405020304" pitchFamily="18" charset="0"/>
              </a:rPr>
              <a:t>Preorder</a:t>
            </a:r>
            <a:endParaRPr lang="en-IN" u="sng" cap="none"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0179" name="Oval 1026"/>
          <p:cNvSpPr>
            <a:spLocks noChangeArrowheads="1"/>
          </p:cNvSpPr>
          <p:nvPr/>
        </p:nvSpPr>
        <p:spPr bwMode="auto">
          <a:xfrm>
            <a:off x="6319839" y="3336925"/>
            <a:ext cx="3798887" cy="2471738"/>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0" name="Oval 1027"/>
          <p:cNvSpPr>
            <a:spLocks noChangeArrowheads="1"/>
          </p:cNvSpPr>
          <p:nvPr/>
        </p:nvSpPr>
        <p:spPr bwMode="auto">
          <a:xfrm>
            <a:off x="4241801" y="1778000"/>
            <a:ext cx="3514725" cy="1766888"/>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1" name="Oval 1028"/>
          <p:cNvSpPr>
            <a:spLocks noChangeArrowheads="1"/>
          </p:cNvSpPr>
          <p:nvPr/>
        </p:nvSpPr>
        <p:spPr bwMode="auto">
          <a:xfrm>
            <a:off x="1920875" y="3446463"/>
            <a:ext cx="3798888" cy="2362200"/>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3" name="Rectangle 1031"/>
          <p:cNvSpPr>
            <a:spLocks noChangeArrowheads="1"/>
          </p:cNvSpPr>
          <p:nvPr/>
        </p:nvSpPr>
        <p:spPr bwMode="auto">
          <a:xfrm>
            <a:off x="3559176" y="3695700"/>
            <a:ext cx="957263" cy="387350"/>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4" name="Rectangle 1032"/>
          <p:cNvSpPr>
            <a:spLocks noChangeArrowheads="1"/>
          </p:cNvSpPr>
          <p:nvPr/>
        </p:nvSpPr>
        <p:spPr bwMode="auto">
          <a:xfrm>
            <a:off x="2706689" y="4476751"/>
            <a:ext cx="846137" cy="373063"/>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5" name="Rectangle 1033"/>
          <p:cNvSpPr>
            <a:spLocks noChangeArrowheads="1"/>
          </p:cNvSpPr>
          <p:nvPr/>
        </p:nvSpPr>
        <p:spPr bwMode="auto">
          <a:xfrm>
            <a:off x="4129089" y="4459288"/>
            <a:ext cx="865187" cy="404812"/>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50186" name="Group 1034"/>
          <p:cNvGrpSpPr>
            <a:grpSpLocks/>
          </p:cNvGrpSpPr>
          <p:nvPr/>
        </p:nvGrpSpPr>
        <p:grpSpPr bwMode="auto">
          <a:xfrm>
            <a:off x="5686425" y="2876554"/>
            <a:ext cx="927100" cy="461963"/>
            <a:chOff x="2622" y="1812"/>
            <a:chExt cx="584" cy="291"/>
          </a:xfrm>
        </p:grpSpPr>
        <p:sp>
          <p:nvSpPr>
            <p:cNvPr id="50211" name="Rectangle 1035"/>
            <p:cNvSpPr>
              <a:spLocks noChangeArrowheads="1"/>
            </p:cNvSpPr>
            <p:nvPr/>
          </p:nvSpPr>
          <p:spPr bwMode="auto">
            <a:xfrm>
              <a:off x="2622" y="1815"/>
              <a:ext cx="584" cy="241"/>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12" name="Rectangle 1036"/>
            <p:cNvSpPr>
              <a:spLocks noChangeArrowheads="1"/>
            </p:cNvSpPr>
            <p:nvPr/>
          </p:nvSpPr>
          <p:spPr bwMode="auto">
            <a:xfrm>
              <a:off x="2708" y="1812"/>
              <a:ext cx="3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‘J’</a:t>
              </a:r>
            </a:p>
          </p:txBody>
        </p:sp>
      </p:grpSp>
      <p:sp>
        <p:nvSpPr>
          <p:cNvPr id="50187" name="Line 1037"/>
          <p:cNvSpPr>
            <a:spLocks noChangeShapeType="1"/>
          </p:cNvSpPr>
          <p:nvPr/>
        </p:nvSpPr>
        <p:spPr bwMode="auto">
          <a:xfrm flipH="1" flipV="1">
            <a:off x="6580188" y="3108326"/>
            <a:ext cx="1490662" cy="600075"/>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0188" name="Line 1038"/>
          <p:cNvSpPr>
            <a:spLocks noChangeShapeType="1"/>
          </p:cNvSpPr>
          <p:nvPr/>
        </p:nvSpPr>
        <p:spPr bwMode="auto">
          <a:xfrm flipH="1" flipV="1">
            <a:off x="4310064" y="3967163"/>
            <a:ext cx="542925" cy="4746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0189" name="Line 1039"/>
          <p:cNvSpPr>
            <a:spLocks noChangeShapeType="1"/>
          </p:cNvSpPr>
          <p:nvPr/>
        </p:nvSpPr>
        <p:spPr bwMode="auto">
          <a:xfrm flipV="1">
            <a:off x="3230564" y="3979863"/>
            <a:ext cx="568325" cy="5000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0190" name="Line 1040"/>
          <p:cNvSpPr>
            <a:spLocks noChangeShapeType="1"/>
          </p:cNvSpPr>
          <p:nvPr/>
        </p:nvSpPr>
        <p:spPr bwMode="auto">
          <a:xfrm flipV="1">
            <a:off x="4165600" y="3121025"/>
            <a:ext cx="1576388" cy="57785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0191" name="Rectangle 1041"/>
          <p:cNvSpPr>
            <a:spLocks noChangeArrowheads="1"/>
          </p:cNvSpPr>
          <p:nvPr/>
        </p:nvSpPr>
        <p:spPr bwMode="auto">
          <a:xfrm>
            <a:off x="3675064" y="3686176"/>
            <a:ext cx="64452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 ‘E’</a:t>
            </a:r>
          </a:p>
        </p:txBody>
      </p:sp>
      <p:sp>
        <p:nvSpPr>
          <p:cNvPr id="50192" name="Rectangle 1042"/>
          <p:cNvSpPr>
            <a:spLocks noChangeArrowheads="1"/>
          </p:cNvSpPr>
          <p:nvPr/>
        </p:nvSpPr>
        <p:spPr bwMode="auto">
          <a:xfrm>
            <a:off x="2817813" y="4478339"/>
            <a:ext cx="57626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‘A’</a:t>
            </a:r>
          </a:p>
        </p:txBody>
      </p:sp>
      <p:sp>
        <p:nvSpPr>
          <p:cNvPr id="50193" name="Rectangle 1043"/>
          <p:cNvSpPr>
            <a:spLocks noChangeArrowheads="1"/>
          </p:cNvSpPr>
          <p:nvPr/>
        </p:nvSpPr>
        <p:spPr bwMode="auto">
          <a:xfrm>
            <a:off x="4240213" y="4483101"/>
            <a:ext cx="57626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‘H’</a:t>
            </a:r>
          </a:p>
        </p:txBody>
      </p:sp>
      <p:sp>
        <p:nvSpPr>
          <p:cNvPr id="50194" name="Rectangle 1044"/>
          <p:cNvSpPr>
            <a:spLocks noChangeArrowheads="1"/>
          </p:cNvSpPr>
          <p:nvPr/>
        </p:nvSpPr>
        <p:spPr bwMode="auto">
          <a:xfrm>
            <a:off x="7656513" y="3689350"/>
            <a:ext cx="882650" cy="381000"/>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95" name="Rectangle 1045"/>
          <p:cNvSpPr>
            <a:spLocks noChangeArrowheads="1"/>
          </p:cNvSpPr>
          <p:nvPr/>
        </p:nvSpPr>
        <p:spPr bwMode="auto">
          <a:xfrm>
            <a:off x="6750051" y="4475164"/>
            <a:ext cx="898525" cy="388937"/>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96" name="Rectangle 1046"/>
          <p:cNvSpPr>
            <a:spLocks noChangeArrowheads="1"/>
          </p:cNvSpPr>
          <p:nvPr/>
        </p:nvSpPr>
        <p:spPr bwMode="auto">
          <a:xfrm>
            <a:off x="8461376" y="4506914"/>
            <a:ext cx="822325" cy="403225"/>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97" name="Rectangle 1047"/>
          <p:cNvSpPr>
            <a:spLocks noChangeArrowheads="1"/>
          </p:cNvSpPr>
          <p:nvPr/>
        </p:nvSpPr>
        <p:spPr bwMode="auto">
          <a:xfrm>
            <a:off x="7753351" y="3660776"/>
            <a:ext cx="54292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‘T’</a:t>
            </a:r>
          </a:p>
        </p:txBody>
      </p:sp>
      <p:sp>
        <p:nvSpPr>
          <p:cNvPr id="50198" name="Line 1048"/>
          <p:cNvSpPr>
            <a:spLocks noChangeShapeType="1"/>
          </p:cNvSpPr>
          <p:nvPr/>
        </p:nvSpPr>
        <p:spPr bwMode="auto">
          <a:xfrm flipH="1" flipV="1">
            <a:off x="8455025" y="3992563"/>
            <a:ext cx="514350" cy="4746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0199" name="Line 1049"/>
          <p:cNvSpPr>
            <a:spLocks noChangeShapeType="1"/>
          </p:cNvSpPr>
          <p:nvPr/>
        </p:nvSpPr>
        <p:spPr bwMode="auto">
          <a:xfrm flipV="1">
            <a:off x="7210426" y="3917950"/>
            <a:ext cx="593725" cy="522288"/>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0200" name="Rectangle 1050"/>
          <p:cNvSpPr>
            <a:spLocks noChangeArrowheads="1"/>
          </p:cNvSpPr>
          <p:nvPr/>
        </p:nvSpPr>
        <p:spPr bwMode="auto">
          <a:xfrm>
            <a:off x="6780213" y="4486276"/>
            <a:ext cx="69691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 ‘M’</a:t>
            </a:r>
          </a:p>
        </p:txBody>
      </p:sp>
      <p:sp>
        <p:nvSpPr>
          <p:cNvPr id="50201" name="Rectangle 1051"/>
          <p:cNvSpPr>
            <a:spLocks noChangeArrowheads="1"/>
          </p:cNvSpPr>
          <p:nvPr/>
        </p:nvSpPr>
        <p:spPr bwMode="auto">
          <a:xfrm>
            <a:off x="8553450" y="4486276"/>
            <a:ext cx="560388"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‘Y’</a:t>
            </a:r>
          </a:p>
        </p:txBody>
      </p:sp>
      <p:sp>
        <p:nvSpPr>
          <p:cNvPr id="50202" name="Rectangle 1052"/>
          <p:cNvSpPr>
            <a:spLocks noChangeArrowheads="1"/>
          </p:cNvSpPr>
          <p:nvPr/>
        </p:nvSpPr>
        <p:spPr bwMode="auto">
          <a:xfrm>
            <a:off x="5992814" y="1946276"/>
            <a:ext cx="312737" cy="466725"/>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203" name="Line 1053"/>
          <p:cNvSpPr>
            <a:spLocks noChangeShapeType="1"/>
          </p:cNvSpPr>
          <p:nvPr/>
        </p:nvSpPr>
        <p:spPr bwMode="auto">
          <a:xfrm flipV="1">
            <a:off x="6075363" y="2157413"/>
            <a:ext cx="42862" cy="7667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0204" name="Rectangle 1054"/>
          <p:cNvSpPr>
            <a:spLocks noChangeArrowheads="1"/>
          </p:cNvSpPr>
          <p:nvPr/>
        </p:nvSpPr>
        <p:spPr bwMode="auto">
          <a:xfrm>
            <a:off x="5037138" y="1901826"/>
            <a:ext cx="74771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tree</a:t>
            </a:r>
          </a:p>
        </p:txBody>
      </p:sp>
      <p:sp>
        <p:nvSpPr>
          <p:cNvPr id="50205" name="Rectangle 1055"/>
          <p:cNvSpPr>
            <a:spLocks noChangeArrowheads="1"/>
          </p:cNvSpPr>
          <p:nvPr/>
        </p:nvSpPr>
        <p:spPr bwMode="auto">
          <a:xfrm>
            <a:off x="2236789" y="5834063"/>
            <a:ext cx="3735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dirty="0">
                <a:solidFill>
                  <a:schemeClr val="tx1">
                    <a:lumMod val="95000"/>
                    <a:lumOff val="5000"/>
                  </a:schemeClr>
                </a:solidFill>
              </a:rPr>
              <a:t>Visit left subtree second</a:t>
            </a:r>
          </a:p>
        </p:txBody>
      </p:sp>
      <p:sp>
        <p:nvSpPr>
          <p:cNvPr id="50206" name="Rectangle 1056"/>
          <p:cNvSpPr>
            <a:spLocks noChangeArrowheads="1"/>
          </p:cNvSpPr>
          <p:nvPr/>
        </p:nvSpPr>
        <p:spPr bwMode="auto">
          <a:xfrm>
            <a:off x="6963550" y="5819775"/>
            <a:ext cx="3410421"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dirty="0">
                <a:solidFill>
                  <a:schemeClr val="tx1">
                    <a:lumMod val="95000"/>
                    <a:lumOff val="5000"/>
                  </a:schemeClr>
                </a:solidFill>
              </a:rPr>
              <a:t>Visit right subtree last</a:t>
            </a:r>
          </a:p>
        </p:txBody>
      </p:sp>
      <p:sp>
        <p:nvSpPr>
          <p:cNvPr id="50207" name="Rectangle 1057"/>
          <p:cNvSpPr>
            <a:spLocks noChangeArrowheads="1"/>
          </p:cNvSpPr>
          <p:nvPr/>
        </p:nvSpPr>
        <p:spPr bwMode="auto">
          <a:xfrm>
            <a:off x="7172326" y="1657351"/>
            <a:ext cx="14964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solidFill>
                  <a:schemeClr val="bg1"/>
                </a:solidFill>
              </a:rPr>
              <a:t>Visit first</a:t>
            </a:r>
          </a:p>
        </p:txBody>
      </p:sp>
      <p:sp>
        <p:nvSpPr>
          <p:cNvPr id="114722" name="AutoShape 1058"/>
          <p:cNvSpPr>
            <a:spLocks/>
          </p:cNvSpPr>
          <p:nvPr/>
        </p:nvSpPr>
        <p:spPr bwMode="auto">
          <a:xfrm rot="5269351">
            <a:off x="6515100" y="342900"/>
            <a:ext cx="457200" cy="381000"/>
          </a:xfrm>
          <a:prstGeom prst="leftBrace">
            <a:avLst>
              <a:gd name="adj1" fmla="val 8333"/>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4723" name="AutoShape 1059"/>
          <p:cNvSpPr>
            <a:spLocks/>
          </p:cNvSpPr>
          <p:nvPr/>
        </p:nvSpPr>
        <p:spPr bwMode="auto">
          <a:xfrm rot="5269351">
            <a:off x="7429500" y="114300"/>
            <a:ext cx="457200" cy="838200"/>
          </a:xfrm>
          <a:prstGeom prst="leftBrace">
            <a:avLst>
              <a:gd name="adj1" fmla="val 15278"/>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4724" name="AutoShape 1060"/>
          <p:cNvSpPr>
            <a:spLocks/>
          </p:cNvSpPr>
          <p:nvPr/>
        </p:nvSpPr>
        <p:spPr bwMode="auto">
          <a:xfrm rot="5269351">
            <a:off x="8801100" y="114300"/>
            <a:ext cx="457200" cy="838200"/>
          </a:xfrm>
          <a:prstGeom prst="leftBrace">
            <a:avLst>
              <a:gd name="adj1" fmla="val 15278"/>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796287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4722"/>
                                        </p:tgtEl>
                                        <p:attrNameLst>
                                          <p:attrName>style.visibility</p:attrName>
                                        </p:attrNameLst>
                                      </p:cBhvr>
                                      <p:to>
                                        <p:strVal val="visible"/>
                                      </p:to>
                                    </p:set>
                                    <p:animEffect transition="in" filter="checkerboard(across)">
                                      <p:cBhvr>
                                        <p:cTn id="7" dur="500"/>
                                        <p:tgtEl>
                                          <p:spTgt spid="114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4723"/>
                                        </p:tgtEl>
                                        <p:attrNameLst>
                                          <p:attrName>style.visibility</p:attrName>
                                        </p:attrNameLst>
                                      </p:cBhvr>
                                      <p:to>
                                        <p:strVal val="visible"/>
                                      </p:to>
                                    </p:set>
                                    <p:animEffect transition="in" filter="checkerboard(across)">
                                      <p:cBhvr>
                                        <p:cTn id="12" dur="500"/>
                                        <p:tgtEl>
                                          <p:spTgt spid="1147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4724"/>
                                        </p:tgtEl>
                                        <p:attrNameLst>
                                          <p:attrName>style.visibility</p:attrName>
                                        </p:attrNameLst>
                                      </p:cBhvr>
                                      <p:to>
                                        <p:strVal val="visible"/>
                                      </p:to>
                                    </p:set>
                                    <p:animEffect transition="in" filter="checkerboard(across)">
                                      <p:cBhvr>
                                        <p:cTn id="17" dur="500"/>
                                        <p:tgtEl>
                                          <p:spTgt spid="114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22" grpId="0" animBg="1"/>
      <p:bldP spid="114723" grpId="0" animBg="1"/>
      <p:bldP spid="11472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05496"/>
          </a:xfrm>
        </p:spPr>
        <p:txBody>
          <a:bodyPr>
            <a:normAutofit fontScale="90000"/>
          </a:bodyPr>
          <a:lstStyle/>
          <a:p>
            <a:r>
              <a:rPr lang="en-US" altLang="en-US" sz="4000" b="1" dirty="0">
                <a:solidFill>
                  <a:schemeClr val="tx1">
                    <a:lumMod val="95000"/>
                    <a:lumOff val="5000"/>
                  </a:schemeClr>
                </a:solidFill>
                <a:latin typeface="Times New Roman" panose="02020603050405020304" pitchFamily="18" charset="0"/>
              </a:rPr>
              <a:t/>
            </a:r>
            <a:br>
              <a:rPr lang="en-US" altLang="en-US" sz="4000" b="1" dirty="0">
                <a:solidFill>
                  <a:schemeClr val="tx1">
                    <a:lumMod val="95000"/>
                    <a:lumOff val="5000"/>
                  </a:schemeClr>
                </a:solidFill>
                <a:latin typeface="Times New Roman" panose="02020603050405020304" pitchFamily="18" charset="0"/>
              </a:rPr>
            </a:br>
            <a:r>
              <a:rPr lang="en-US" altLang="en-US" sz="4000" b="1" dirty="0">
                <a:solidFill>
                  <a:schemeClr val="tx1">
                    <a:lumMod val="95000"/>
                    <a:lumOff val="5000"/>
                  </a:schemeClr>
                </a:solidFill>
                <a:latin typeface="Times New Roman" panose="02020603050405020304" pitchFamily="18" charset="0"/>
              </a:rPr>
              <a:t>     </a:t>
            </a:r>
            <a:r>
              <a:rPr lang="en-US" altLang="en-US" u="sng" cap="none" dirty="0" smtClean="0">
                <a:solidFill>
                  <a:schemeClr val="tx1">
                    <a:lumMod val="95000"/>
                    <a:lumOff val="5000"/>
                  </a:schemeClr>
                </a:solidFill>
                <a:latin typeface="Times New Roman" panose="02020603050405020304" pitchFamily="18" charset="0"/>
              </a:rPr>
              <a:t>Postorder</a:t>
            </a:r>
            <a:endParaRPr lang="en-IN" dirty="0"/>
          </a:p>
        </p:txBody>
      </p:sp>
      <p:sp>
        <p:nvSpPr>
          <p:cNvPr id="52227" name="Oval 1026"/>
          <p:cNvSpPr>
            <a:spLocks noChangeArrowheads="1"/>
          </p:cNvSpPr>
          <p:nvPr/>
        </p:nvSpPr>
        <p:spPr bwMode="auto">
          <a:xfrm>
            <a:off x="6319839" y="3336925"/>
            <a:ext cx="3798887" cy="2471738"/>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28" name="Oval 1027"/>
          <p:cNvSpPr>
            <a:spLocks noChangeArrowheads="1"/>
          </p:cNvSpPr>
          <p:nvPr/>
        </p:nvSpPr>
        <p:spPr bwMode="auto">
          <a:xfrm>
            <a:off x="4241801" y="1778000"/>
            <a:ext cx="3514725" cy="1766888"/>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29" name="Oval 1028"/>
          <p:cNvSpPr>
            <a:spLocks noChangeArrowheads="1"/>
          </p:cNvSpPr>
          <p:nvPr/>
        </p:nvSpPr>
        <p:spPr bwMode="auto">
          <a:xfrm>
            <a:off x="1920875" y="3446463"/>
            <a:ext cx="3798888" cy="2362200"/>
          </a:xfrm>
          <a:prstGeom prst="ellipse">
            <a:avLst/>
          </a:prstGeom>
          <a:solidFill>
            <a:srgbClr val="FFCC99"/>
          </a:solidFill>
          <a:ln w="12700">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0" name="Rectangle 1030"/>
          <p:cNvSpPr>
            <a:spLocks noChangeArrowheads="1"/>
          </p:cNvSpPr>
          <p:nvPr/>
        </p:nvSpPr>
        <p:spPr bwMode="auto">
          <a:xfrm>
            <a:off x="3559176" y="3695700"/>
            <a:ext cx="957263" cy="387350"/>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1" name="Rectangle 1031"/>
          <p:cNvSpPr>
            <a:spLocks noChangeArrowheads="1"/>
          </p:cNvSpPr>
          <p:nvPr/>
        </p:nvSpPr>
        <p:spPr bwMode="auto">
          <a:xfrm>
            <a:off x="2706689" y="4476751"/>
            <a:ext cx="846137" cy="373063"/>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2" name="Rectangle 1032"/>
          <p:cNvSpPr>
            <a:spLocks noChangeArrowheads="1"/>
          </p:cNvSpPr>
          <p:nvPr/>
        </p:nvSpPr>
        <p:spPr bwMode="auto">
          <a:xfrm>
            <a:off x="4129089" y="4459288"/>
            <a:ext cx="865187" cy="404812"/>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52233" name="Group 1033"/>
          <p:cNvGrpSpPr>
            <a:grpSpLocks/>
          </p:cNvGrpSpPr>
          <p:nvPr/>
        </p:nvGrpSpPr>
        <p:grpSpPr bwMode="auto">
          <a:xfrm>
            <a:off x="5686425" y="2876554"/>
            <a:ext cx="927100" cy="461963"/>
            <a:chOff x="2622" y="1812"/>
            <a:chExt cx="584" cy="291"/>
          </a:xfrm>
        </p:grpSpPr>
        <p:sp>
          <p:nvSpPr>
            <p:cNvPr id="52259" name="Rectangle 1034"/>
            <p:cNvSpPr>
              <a:spLocks noChangeArrowheads="1"/>
            </p:cNvSpPr>
            <p:nvPr/>
          </p:nvSpPr>
          <p:spPr bwMode="auto">
            <a:xfrm>
              <a:off x="2622" y="1815"/>
              <a:ext cx="584" cy="241"/>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60" name="Rectangle 1035"/>
            <p:cNvSpPr>
              <a:spLocks noChangeArrowheads="1"/>
            </p:cNvSpPr>
            <p:nvPr/>
          </p:nvSpPr>
          <p:spPr bwMode="auto">
            <a:xfrm>
              <a:off x="2708" y="1812"/>
              <a:ext cx="3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‘J’</a:t>
              </a:r>
            </a:p>
          </p:txBody>
        </p:sp>
      </p:grpSp>
      <p:sp>
        <p:nvSpPr>
          <p:cNvPr id="52234" name="Line 1036"/>
          <p:cNvSpPr>
            <a:spLocks noChangeShapeType="1"/>
          </p:cNvSpPr>
          <p:nvPr/>
        </p:nvSpPr>
        <p:spPr bwMode="auto">
          <a:xfrm flipH="1" flipV="1">
            <a:off x="6580188" y="3108326"/>
            <a:ext cx="1490662" cy="600075"/>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2235" name="Line 1037"/>
          <p:cNvSpPr>
            <a:spLocks noChangeShapeType="1"/>
          </p:cNvSpPr>
          <p:nvPr/>
        </p:nvSpPr>
        <p:spPr bwMode="auto">
          <a:xfrm flipH="1" flipV="1">
            <a:off x="4310064" y="3967163"/>
            <a:ext cx="542925" cy="4746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2236" name="Line 1038"/>
          <p:cNvSpPr>
            <a:spLocks noChangeShapeType="1"/>
          </p:cNvSpPr>
          <p:nvPr/>
        </p:nvSpPr>
        <p:spPr bwMode="auto">
          <a:xfrm flipV="1">
            <a:off x="3230564" y="3979863"/>
            <a:ext cx="568325" cy="5000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2237" name="Line 1039"/>
          <p:cNvSpPr>
            <a:spLocks noChangeShapeType="1"/>
          </p:cNvSpPr>
          <p:nvPr/>
        </p:nvSpPr>
        <p:spPr bwMode="auto">
          <a:xfrm flipV="1">
            <a:off x="4165600" y="3121025"/>
            <a:ext cx="1576388" cy="57785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2238" name="Rectangle 1040"/>
          <p:cNvSpPr>
            <a:spLocks noChangeArrowheads="1"/>
          </p:cNvSpPr>
          <p:nvPr/>
        </p:nvSpPr>
        <p:spPr bwMode="auto">
          <a:xfrm>
            <a:off x="3675064" y="3686176"/>
            <a:ext cx="64452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 ‘E’</a:t>
            </a:r>
          </a:p>
        </p:txBody>
      </p:sp>
      <p:sp>
        <p:nvSpPr>
          <p:cNvPr id="52239" name="Rectangle 1041"/>
          <p:cNvSpPr>
            <a:spLocks noChangeArrowheads="1"/>
          </p:cNvSpPr>
          <p:nvPr/>
        </p:nvSpPr>
        <p:spPr bwMode="auto">
          <a:xfrm>
            <a:off x="2817813" y="4478339"/>
            <a:ext cx="57626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‘A’</a:t>
            </a:r>
          </a:p>
        </p:txBody>
      </p:sp>
      <p:sp>
        <p:nvSpPr>
          <p:cNvPr id="52240" name="Rectangle 1042"/>
          <p:cNvSpPr>
            <a:spLocks noChangeArrowheads="1"/>
          </p:cNvSpPr>
          <p:nvPr/>
        </p:nvSpPr>
        <p:spPr bwMode="auto">
          <a:xfrm>
            <a:off x="4240213" y="4483101"/>
            <a:ext cx="57626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‘H’</a:t>
            </a:r>
          </a:p>
        </p:txBody>
      </p:sp>
      <p:sp>
        <p:nvSpPr>
          <p:cNvPr id="52241" name="Rectangle 1043"/>
          <p:cNvSpPr>
            <a:spLocks noChangeArrowheads="1"/>
          </p:cNvSpPr>
          <p:nvPr/>
        </p:nvSpPr>
        <p:spPr bwMode="auto">
          <a:xfrm>
            <a:off x="7656513" y="3689350"/>
            <a:ext cx="882650" cy="381000"/>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42" name="Rectangle 1044"/>
          <p:cNvSpPr>
            <a:spLocks noChangeArrowheads="1"/>
          </p:cNvSpPr>
          <p:nvPr/>
        </p:nvSpPr>
        <p:spPr bwMode="auto">
          <a:xfrm>
            <a:off x="6750051" y="4475164"/>
            <a:ext cx="898525" cy="388937"/>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43" name="Rectangle 1045"/>
          <p:cNvSpPr>
            <a:spLocks noChangeArrowheads="1"/>
          </p:cNvSpPr>
          <p:nvPr/>
        </p:nvSpPr>
        <p:spPr bwMode="auto">
          <a:xfrm>
            <a:off x="8461376" y="4506914"/>
            <a:ext cx="822325" cy="403225"/>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44" name="Rectangle 1046"/>
          <p:cNvSpPr>
            <a:spLocks noChangeArrowheads="1"/>
          </p:cNvSpPr>
          <p:nvPr/>
        </p:nvSpPr>
        <p:spPr bwMode="auto">
          <a:xfrm>
            <a:off x="7753351" y="3660776"/>
            <a:ext cx="54292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‘T’</a:t>
            </a:r>
          </a:p>
        </p:txBody>
      </p:sp>
      <p:sp>
        <p:nvSpPr>
          <p:cNvPr id="52245" name="Line 1047"/>
          <p:cNvSpPr>
            <a:spLocks noChangeShapeType="1"/>
          </p:cNvSpPr>
          <p:nvPr/>
        </p:nvSpPr>
        <p:spPr bwMode="auto">
          <a:xfrm flipH="1" flipV="1">
            <a:off x="8455025" y="3992563"/>
            <a:ext cx="514350" cy="4746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2246" name="Line 1048"/>
          <p:cNvSpPr>
            <a:spLocks noChangeShapeType="1"/>
          </p:cNvSpPr>
          <p:nvPr/>
        </p:nvSpPr>
        <p:spPr bwMode="auto">
          <a:xfrm flipV="1">
            <a:off x="7210426" y="3917950"/>
            <a:ext cx="593725" cy="522288"/>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2247" name="Rectangle 1049"/>
          <p:cNvSpPr>
            <a:spLocks noChangeArrowheads="1"/>
          </p:cNvSpPr>
          <p:nvPr/>
        </p:nvSpPr>
        <p:spPr bwMode="auto">
          <a:xfrm>
            <a:off x="6780213" y="4486276"/>
            <a:ext cx="69691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 ‘M’</a:t>
            </a:r>
          </a:p>
        </p:txBody>
      </p:sp>
      <p:sp>
        <p:nvSpPr>
          <p:cNvPr id="52248" name="Rectangle 1050"/>
          <p:cNvSpPr>
            <a:spLocks noChangeArrowheads="1"/>
          </p:cNvSpPr>
          <p:nvPr/>
        </p:nvSpPr>
        <p:spPr bwMode="auto">
          <a:xfrm>
            <a:off x="8553450" y="4486276"/>
            <a:ext cx="560388"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‘Y’</a:t>
            </a:r>
          </a:p>
        </p:txBody>
      </p:sp>
      <p:sp>
        <p:nvSpPr>
          <p:cNvPr id="52249" name="Rectangle 1051"/>
          <p:cNvSpPr>
            <a:spLocks noChangeArrowheads="1"/>
          </p:cNvSpPr>
          <p:nvPr/>
        </p:nvSpPr>
        <p:spPr bwMode="auto">
          <a:xfrm>
            <a:off x="5992814" y="1946276"/>
            <a:ext cx="312737" cy="466725"/>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50" name="Line 1052"/>
          <p:cNvSpPr>
            <a:spLocks noChangeShapeType="1"/>
          </p:cNvSpPr>
          <p:nvPr/>
        </p:nvSpPr>
        <p:spPr bwMode="auto">
          <a:xfrm flipV="1">
            <a:off x="6075363" y="2157413"/>
            <a:ext cx="42862" cy="766762"/>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IN"/>
          </a:p>
        </p:txBody>
      </p:sp>
      <p:sp>
        <p:nvSpPr>
          <p:cNvPr id="52251" name="Rectangle 1053"/>
          <p:cNvSpPr>
            <a:spLocks noChangeArrowheads="1"/>
          </p:cNvSpPr>
          <p:nvPr/>
        </p:nvSpPr>
        <p:spPr bwMode="auto">
          <a:xfrm>
            <a:off x="5037138" y="1901826"/>
            <a:ext cx="747712"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t>tree</a:t>
            </a:r>
          </a:p>
        </p:txBody>
      </p:sp>
      <p:sp>
        <p:nvSpPr>
          <p:cNvPr id="52252" name="Rectangle 1054"/>
          <p:cNvSpPr>
            <a:spLocks noChangeArrowheads="1"/>
          </p:cNvSpPr>
          <p:nvPr/>
        </p:nvSpPr>
        <p:spPr bwMode="auto">
          <a:xfrm>
            <a:off x="2236789" y="5834063"/>
            <a:ext cx="3240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dirty="0">
                <a:solidFill>
                  <a:schemeClr val="tx1">
                    <a:lumMod val="95000"/>
                    <a:lumOff val="5000"/>
                  </a:schemeClr>
                </a:solidFill>
              </a:rPr>
              <a:t>Visit left subtree first</a:t>
            </a:r>
          </a:p>
        </p:txBody>
      </p:sp>
      <p:sp>
        <p:nvSpPr>
          <p:cNvPr id="52253" name="Rectangle 1055"/>
          <p:cNvSpPr>
            <a:spLocks noChangeArrowheads="1"/>
          </p:cNvSpPr>
          <p:nvPr/>
        </p:nvSpPr>
        <p:spPr bwMode="auto">
          <a:xfrm>
            <a:off x="6300789" y="5834064"/>
            <a:ext cx="395704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dirty="0">
                <a:solidFill>
                  <a:schemeClr val="tx1">
                    <a:lumMod val="95000"/>
                    <a:lumOff val="5000"/>
                  </a:schemeClr>
                </a:solidFill>
              </a:rPr>
              <a:t>Visit right subtree second</a:t>
            </a:r>
          </a:p>
        </p:txBody>
      </p:sp>
      <p:sp>
        <p:nvSpPr>
          <p:cNvPr id="52254" name="Rectangle 1056"/>
          <p:cNvSpPr>
            <a:spLocks noChangeArrowheads="1"/>
          </p:cNvSpPr>
          <p:nvPr/>
        </p:nvSpPr>
        <p:spPr bwMode="auto">
          <a:xfrm>
            <a:off x="7172326" y="1657351"/>
            <a:ext cx="1445139"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400" b="1">
                <a:solidFill>
                  <a:schemeClr val="bg1"/>
                </a:solidFill>
              </a:rPr>
              <a:t>Visit last</a:t>
            </a:r>
            <a:endParaRPr lang="en-US" altLang="en-US" sz="2400" b="1">
              <a:solidFill>
                <a:srgbClr val="330099"/>
              </a:solidFill>
            </a:endParaRPr>
          </a:p>
        </p:txBody>
      </p:sp>
      <p:sp>
        <p:nvSpPr>
          <p:cNvPr id="112675" name="AutoShape 1059"/>
          <p:cNvSpPr>
            <a:spLocks/>
          </p:cNvSpPr>
          <p:nvPr/>
        </p:nvSpPr>
        <p:spPr bwMode="auto">
          <a:xfrm rot="5269351">
            <a:off x="7353300" y="190500"/>
            <a:ext cx="457200" cy="838200"/>
          </a:xfrm>
          <a:prstGeom prst="leftBrace">
            <a:avLst>
              <a:gd name="adj1" fmla="val 15278"/>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76" name="AutoShape 1060"/>
          <p:cNvSpPr>
            <a:spLocks/>
          </p:cNvSpPr>
          <p:nvPr/>
        </p:nvSpPr>
        <p:spPr bwMode="auto">
          <a:xfrm rot="5269351">
            <a:off x="8877300" y="190500"/>
            <a:ext cx="457200" cy="838200"/>
          </a:xfrm>
          <a:prstGeom prst="leftBrace">
            <a:avLst>
              <a:gd name="adj1" fmla="val 15278"/>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78" name="AutoShape 1062"/>
          <p:cNvSpPr>
            <a:spLocks/>
          </p:cNvSpPr>
          <p:nvPr/>
        </p:nvSpPr>
        <p:spPr bwMode="auto">
          <a:xfrm rot="5269351">
            <a:off x="9867900" y="419100"/>
            <a:ext cx="457200" cy="381000"/>
          </a:xfrm>
          <a:prstGeom prst="leftBrace">
            <a:avLst>
              <a:gd name="adj1" fmla="val 8333"/>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825211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75"/>
                                        </p:tgtEl>
                                        <p:attrNameLst>
                                          <p:attrName>style.visibility</p:attrName>
                                        </p:attrNameLst>
                                      </p:cBhvr>
                                      <p:to>
                                        <p:strVal val="visible"/>
                                      </p:to>
                                    </p:set>
                                    <p:animEffect transition="in" filter="checkerboard(across)">
                                      <p:cBhvr>
                                        <p:cTn id="7" dur="500"/>
                                        <p:tgtEl>
                                          <p:spTgt spid="1126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76"/>
                                        </p:tgtEl>
                                        <p:attrNameLst>
                                          <p:attrName>style.visibility</p:attrName>
                                        </p:attrNameLst>
                                      </p:cBhvr>
                                      <p:to>
                                        <p:strVal val="visible"/>
                                      </p:to>
                                    </p:set>
                                    <p:animEffect transition="in" filter="checkerboard(across)">
                                      <p:cBhvr>
                                        <p:cTn id="12" dur="500"/>
                                        <p:tgtEl>
                                          <p:spTgt spid="1126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2678"/>
                                        </p:tgtEl>
                                        <p:attrNameLst>
                                          <p:attrName>style.visibility</p:attrName>
                                        </p:attrNameLst>
                                      </p:cBhvr>
                                      <p:to>
                                        <p:strVal val="visible"/>
                                      </p:to>
                                    </p:set>
                                    <p:animEffect transition="in" filter="checkerboard(across)">
                                      <p:cBhvr>
                                        <p:cTn id="17" dur="500"/>
                                        <p:tgtEl>
                                          <p:spTgt spid="112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5" grpId="0" animBg="1"/>
      <p:bldP spid="112676" grpId="0" animBg="1"/>
      <p:bldP spid="1126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3825" cy="5248883"/>
          </a:xfrm>
        </p:spPr>
        <p:txBody>
          <a:bodyPr>
            <a:normAutofit/>
          </a:bodyPr>
          <a:lstStyle/>
          <a:p>
            <a:pPr algn="l"/>
            <a:r>
              <a:rPr lang="en-IN" sz="2000" cap="none" dirty="0" smtClean="0">
                <a:solidFill>
                  <a:schemeClr val="tx1"/>
                </a:solidFill>
                <a:latin typeface="Times New Roman" panose="02020603050405020304" pitchFamily="18" charset="0"/>
                <a:cs typeface="Times New Roman" panose="02020603050405020304" pitchFamily="18" charset="0"/>
              </a:rPr>
              <a:t/>
            </a:r>
            <a:br>
              <a:rPr lang="en-IN" sz="2000" cap="none" dirty="0" smtClean="0">
                <a:solidFill>
                  <a:schemeClr val="tx1"/>
                </a:solidFill>
                <a:latin typeface="Times New Roman" panose="02020603050405020304" pitchFamily="18" charset="0"/>
                <a:cs typeface="Times New Roman" panose="02020603050405020304" pitchFamily="18" charset="0"/>
              </a:rPr>
            </a:br>
            <a:r>
              <a:rPr lang="en-IN" sz="2000" dirty="0">
                <a:solidFill>
                  <a:schemeClr val="tx1"/>
                </a:solidFill>
                <a:latin typeface="Times New Roman" panose="02020603050405020304" pitchFamily="18" charset="0"/>
                <a:cs typeface="Times New Roman" panose="02020603050405020304" pitchFamily="18" charset="0"/>
              </a:rPr>
              <a:t/>
            </a:r>
            <a:br>
              <a:rPr lang="en-IN" sz="2000" dirty="0">
                <a:solidFill>
                  <a:schemeClr val="tx1"/>
                </a:solidFill>
                <a:latin typeface="Times New Roman" panose="02020603050405020304" pitchFamily="18" charset="0"/>
                <a:cs typeface="Times New Roman" panose="02020603050405020304" pitchFamily="18" charset="0"/>
              </a:rPr>
            </a:br>
            <a:r>
              <a:rPr lang="en-IN" sz="2000" dirty="0" smtClean="0">
                <a:solidFill>
                  <a:schemeClr val="tx1"/>
                </a:solidFill>
                <a:latin typeface="Times New Roman" panose="02020603050405020304" pitchFamily="18" charset="0"/>
                <a:cs typeface="Times New Roman" panose="02020603050405020304" pitchFamily="18" charset="0"/>
              </a:rPr>
              <a:t>  </a:t>
            </a:r>
            <a:br>
              <a:rPr lang="en-IN" sz="2000" dirty="0" smtClean="0">
                <a:solidFill>
                  <a:schemeClr val="tx1"/>
                </a:solidFill>
                <a:latin typeface="Times New Roman" panose="02020603050405020304" pitchFamily="18" charset="0"/>
                <a:cs typeface="Times New Roman" panose="02020603050405020304" pitchFamily="18" charset="0"/>
              </a:rPr>
            </a:br>
            <a:r>
              <a:rPr lang="en-IN" sz="2000" dirty="0">
                <a:solidFill>
                  <a:schemeClr val="tx1"/>
                </a:solidFill>
                <a:latin typeface="Times New Roman" panose="02020603050405020304" pitchFamily="18" charset="0"/>
                <a:cs typeface="Times New Roman" panose="02020603050405020304" pitchFamily="18" charset="0"/>
              </a:rPr>
              <a:t/>
            </a:r>
            <a:br>
              <a:rPr lang="en-IN" sz="2000" dirty="0">
                <a:solidFill>
                  <a:schemeClr val="tx1"/>
                </a:solidFill>
                <a:latin typeface="Times New Roman" panose="02020603050405020304" pitchFamily="18" charset="0"/>
                <a:cs typeface="Times New Roman" panose="02020603050405020304" pitchFamily="18" charset="0"/>
              </a:rPr>
            </a:br>
            <a:r>
              <a:rPr lang="en-IN" sz="2000" cap="none" dirty="0" smtClean="0">
                <a:solidFill>
                  <a:schemeClr val="tx1"/>
                </a:solidFill>
                <a:latin typeface="Times New Roman" panose="02020603050405020304" pitchFamily="18" charset="0"/>
                <a:cs typeface="Times New Roman" panose="02020603050405020304" pitchFamily="18" charset="0"/>
              </a:rPr>
              <a:t>Data structure and Algorithm are foundation of computer programming.</a:t>
            </a:r>
            <a:br>
              <a:rPr lang="en-IN" sz="2000" cap="none" dirty="0" smtClean="0">
                <a:solidFill>
                  <a:schemeClr val="tx1"/>
                </a:solidFill>
                <a:latin typeface="Times New Roman" panose="02020603050405020304" pitchFamily="18" charset="0"/>
                <a:cs typeface="Times New Roman" panose="02020603050405020304" pitchFamily="18" charset="0"/>
              </a:rPr>
            </a:br>
            <a:r>
              <a:rPr lang="en-IN" sz="2000" cap="none" dirty="0" smtClean="0">
                <a:solidFill>
                  <a:schemeClr val="tx1"/>
                </a:solidFill>
                <a:latin typeface="Times New Roman" panose="02020603050405020304" pitchFamily="18" charset="0"/>
                <a:cs typeface="Times New Roman" panose="02020603050405020304" pitchFamily="18" charset="0"/>
              </a:rPr>
              <a:t/>
            </a:r>
            <a:br>
              <a:rPr lang="en-IN" sz="2000" cap="none" dirty="0" smtClean="0">
                <a:solidFill>
                  <a:schemeClr val="tx1"/>
                </a:solidFill>
                <a:latin typeface="Times New Roman" panose="02020603050405020304" pitchFamily="18" charset="0"/>
                <a:cs typeface="Times New Roman" panose="02020603050405020304" pitchFamily="18" charset="0"/>
              </a:rPr>
            </a:br>
            <a:r>
              <a:rPr lang="en-IN" sz="2000" cap="none" dirty="0" smtClean="0">
                <a:solidFill>
                  <a:schemeClr val="tx1"/>
                </a:solidFill>
                <a:latin typeface="Times New Roman" panose="02020603050405020304" pitchFamily="18" charset="0"/>
                <a:cs typeface="Times New Roman" panose="02020603050405020304" pitchFamily="18" charset="0"/>
              </a:rPr>
              <a:t>Algorithmic thinking, problem solving and data structures are vital for software engineers.</a:t>
            </a:r>
            <a:br>
              <a:rPr lang="en-IN" sz="2000" cap="none" dirty="0" smtClean="0">
                <a:solidFill>
                  <a:schemeClr val="tx1"/>
                </a:solidFill>
                <a:latin typeface="Times New Roman" panose="02020603050405020304" pitchFamily="18" charset="0"/>
                <a:cs typeface="Times New Roman" panose="02020603050405020304" pitchFamily="18" charset="0"/>
              </a:rPr>
            </a:br>
            <a:r>
              <a:rPr lang="en-IN" sz="2000" cap="none" dirty="0" smtClean="0">
                <a:solidFill>
                  <a:schemeClr val="tx1"/>
                </a:solidFill>
                <a:latin typeface="Times New Roman" panose="02020603050405020304" pitchFamily="18" charset="0"/>
                <a:cs typeface="Times New Roman" panose="02020603050405020304" pitchFamily="18" charset="0"/>
              </a:rPr>
              <a:t/>
            </a:r>
            <a:br>
              <a:rPr lang="en-IN" sz="2000" cap="none" dirty="0" smtClean="0">
                <a:solidFill>
                  <a:schemeClr val="tx1"/>
                </a:solidFill>
                <a:latin typeface="Times New Roman" panose="02020603050405020304" pitchFamily="18" charset="0"/>
                <a:cs typeface="Times New Roman" panose="02020603050405020304" pitchFamily="18" charset="0"/>
              </a:rPr>
            </a:br>
            <a:r>
              <a:rPr lang="en-IN" sz="2000" cap="none" dirty="0" smtClean="0">
                <a:solidFill>
                  <a:schemeClr val="tx1"/>
                </a:solidFill>
                <a:latin typeface="Times New Roman" panose="02020603050405020304" pitchFamily="18" charset="0"/>
                <a:cs typeface="Times New Roman" panose="02020603050405020304" pitchFamily="18" charset="0"/>
              </a:rPr>
              <a:t>Computational complexity is important for algorithm design and efficient programming.</a:t>
            </a:r>
            <a:endParaRPr lang="en-IN" sz="2000"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92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209800" y="685800"/>
            <a:ext cx="7772400" cy="990600"/>
          </a:xfrm>
        </p:spPr>
        <p:txBody>
          <a:bodyPr/>
          <a:lstStyle/>
          <a:p>
            <a:r>
              <a:rPr lang="en-US" altLang="en-US" sz="3600" u="sng" cap="none" dirty="0" smtClean="0">
                <a:solidFill>
                  <a:schemeClr val="tx1"/>
                </a:solidFill>
                <a:latin typeface="Times New Roman" panose="02020603050405020304" pitchFamily="18" charset="0"/>
                <a:cs typeface="Times New Roman" panose="02020603050405020304" pitchFamily="18" charset="0"/>
              </a:rPr>
              <a:t>Recurrence Relations</a:t>
            </a:r>
            <a:endParaRPr lang="en-CA" altLang="en-US" sz="3600" u="sng" cap="none" dirty="0">
              <a:solidFill>
                <a:schemeClr val="tx1"/>
              </a:solidFill>
              <a:latin typeface="Times New Roman" panose="02020603050405020304" pitchFamily="18" charset="0"/>
              <a:cs typeface="Times New Roman" panose="02020603050405020304" pitchFamily="18" charset="0"/>
            </a:endParaRPr>
          </a:p>
        </p:txBody>
      </p:sp>
      <p:sp>
        <p:nvSpPr>
          <p:cNvPr id="128003" name="Rectangle 3"/>
          <p:cNvSpPr>
            <a:spLocks noGrp="1" noChangeArrowheads="1"/>
          </p:cNvSpPr>
          <p:nvPr>
            <p:ph idx="1"/>
          </p:nvPr>
        </p:nvSpPr>
        <p:spPr>
          <a:xfrm>
            <a:off x="1219200" y="1676400"/>
            <a:ext cx="10287000" cy="4953000"/>
          </a:xfrm>
        </p:spPr>
        <p:txBody>
          <a:bodyPr>
            <a:normAutofit/>
          </a:bodyPr>
          <a:lstStyle/>
          <a:p>
            <a:pPr marL="0" indent="0"/>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A </a:t>
            </a:r>
            <a:r>
              <a:rPr lang="en-US" altLang="en-US" sz="2200" b="1" cap="none" dirty="0" smtClean="0">
                <a:latin typeface="Times New Roman" panose="02020603050405020304" pitchFamily="18" charset="0"/>
                <a:cs typeface="Times New Roman" panose="02020603050405020304" pitchFamily="18" charset="0"/>
                <a:sym typeface="Symbol" panose="05050102010706020507" pitchFamily="18" charset="2"/>
              </a:rPr>
              <a:t>recurrence relation</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for the sequence {a</a:t>
            </a:r>
            <a:r>
              <a:rPr lang="en-US" altLang="en-US" sz="2200" cap="none" baseline="-25000" dirty="0" smtClean="0">
                <a:latin typeface="Times New Roman" panose="02020603050405020304" pitchFamily="18" charset="0"/>
                <a:cs typeface="Times New Roman" panose="02020603050405020304" pitchFamily="18" charset="0"/>
                <a:sym typeface="Symbol" panose="05050102010706020507" pitchFamily="18" charset="2"/>
              </a:rPr>
              <a:t>n</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is an equation that expresses a</a:t>
            </a:r>
            <a:r>
              <a:rPr lang="en-US" altLang="en-US" sz="2200" cap="none" baseline="-25000" dirty="0" smtClean="0">
                <a:latin typeface="Times New Roman" panose="02020603050405020304" pitchFamily="18" charset="0"/>
                <a:cs typeface="Times New Roman" panose="02020603050405020304" pitchFamily="18" charset="0"/>
                <a:sym typeface="Symbol" panose="05050102010706020507" pitchFamily="18" charset="2"/>
              </a:rPr>
              <a:t>n</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is terms of one or more of the previous terms of the sequence, namely, a</a:t>
            </a:r>
            <a:r>
              <a:rPr lang="en-US" altLang="en-US" sz="2200" cap="none" baseline="-25000" dirty="0" smtClean="0">
                <a:latin typeface="Times New Roman" panose="02020603050405020304" pitchFamily="18" charset="0"/>
                <a:cs typeface="Times New Roman" panose="02020603050405020304" pitchFamily="18" charset="0"/>
                <a:sym typeface="Symbol" panose="05050102010706020507" pitchFamily="18" charset="2"/>
              </a:rPr>
              <a:t>0</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a</a:t>
            </a:r>
            <a:r>
              <a:rPr lang="en-US" altLang="en-US" sz="2200" cap="none" baseline="-25000" dirty="0" smtClean="0">
                <a:latin typeface="Times New Roman" panose="02020603050405020304" pitchFamily="18" charset="0"/>
                <a:cs typeface="Times New Roman" panose="02020603050405020304" pitchFamily="18" charset="0"/>
                <a:sym typeface="Symbol" panose="05050102010706020507" pitchFamily="18" charset="2"/>
              </a:rPr>
              <a:t>1</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 a</a:t>
            </a:r>
            <a:r>
              <a:rPr lang="en-US" altLang="en-US" sz="2200" cap="none" baseline="-25000" dirty="0" smtClean="0">
                <a:latin typeface="Times New Roman" panose="02020603050405020304" pitchFamily="18" charset="0"/>
                <a:cs typeface="Times New Roman" panose="02020603050405020304" pitchFamily="18" charset="0"/>
                <a:sym typeface="Symbol" panose="05050102010706020507" pitchFamily="18" charset="2"/>
              </a:rPr>
              <a:t>n-1</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for all integers n with </a:t>
            </a:r>
            <a:b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b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n  n</a:t>
            </a:r>
            <a:r>
              <a:rPr lang="en-US" altLang="en-US" sz="2200" cap="none" baseline="-25000" dirty="0" smtClean="0">
                <a:latin typeface="Times New Roman" panose="02020603050405020304" pitchFamily="18" charset="0"/>
                <a:cs typeface="Times New Roman" panose="02020603050405020304" pitchFamily="18" charset="0"/>
                <a:sym typeface="Symbol" panose="05050102010706020507" pitchFamily="18" charset="2"/>
              </a:rPr>
              <a:t>0</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where n</a:t>
            </a:r>
            <a:r>
              <a:rPr lang="en-US" altLang="en-US" sz="2200" cap="none" baseline="-25000" dirty="0" smtClean="0">
                <a:latin typeface="Times New Roman" panose="02020603050405020304" pitchFamily="18" charset="0"/>
                <a:cs typeface="Times New Roman" panose="02020603050405020304" pitchFamily="18" charset="0"/>
                <a:sym typeface="Symbol" panose="05050102010706020507" pitchFamily="18" charset="2"/>
              </a:rPr>
              <a:t>0</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is a nonnegative integer.</a:t>
            </a:r>
          </a:p>
          <a:p>
            <a:pPr marL="0" indent="0"/>
            <a:endPar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endParaRPr>
          </a:p>
          <a:p>
            <a:pPr marL="0" indent="0"/>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A sequence is called a </a:t>
            </a:r>
            <a:r>
              <a:rPr lang="en-US" altLang="en-US" sz="2200" b="1" cap="none" dirty="0" smtClean="0">
                <a:latin typeface="Times New Roman" panose="02020603050405020304" pitchFamily="18" charset="0"/>
                <a:cs typeface="Times New Roman" panose="02020603050405020304" pitchFamily="18" charset="0"/>
                <a:sym typeface="Symbol" panose="05050102010706020507" pitchFamily="18" charset="2"/>
              </a:rPr>
              <a:t>solution</a:t>
            </a:r>
            <a:r>
              <a:rPr lang="en-US" altLang="en-US" sz="2200" cap="none" dirty="0" smtClean="0">
                <a:latin typeface="Times New Roman" panose="02020603050405020304" pitchFamily="18" charset="0"/>
                <a:cs typeface="Times New Roman" panose="02020603050405020304" pitchFamily="18" charset="0"/>
                <a:sym typeface="Symbol" panose="05050102010706020507" pitchFamily="18" charset="2"/>
              </a:rPr>
              <a:t> of a recurrence relation if it terms satisfy the recurrence relation.</a:t>
            </a:r>
          </a:p>
          <a:p>
            <a:pPr marL="0" indent="0"/>
            <a:endParaRPr lang="en-US" altLang="en-US" sz="2800" dirty="0">
              <a:sym typeface="Symbol" panose="05050102010706020507" pitchFamily="18" charset="2"/>
            </a:endParaRPr>
          </a:p>
        </p:txBody>
      </p:sp>
    </p:spTree>
    <p:extLst>
      <p:ext uri="{BB962C8B-B14F-4D97-AF65-F5344CB8AC3E}">
        <p14:creationId xmlns:p14="http://schemas.microsoft.com/office/powerpoint/2010/main" val="940023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calcmode="lin" valueType="num">
                                      <p:cBhvr additive="base">
                                        <p:cTn id="7" dur="500" fill="hold"/>
                                        <p:tgtEl>
                                          <p:spTgt spid="1280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0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003">
                                            <p:txEl>
                                              <p:pRg st="2" end="2"/>
                                            </p:txEl>
                                          </p:spTgt>
                                        </p:tgtEl>
                                        <p:attrNameLst>
                                          <p:attrName>style.visibility</p:attrName>
                                        </p:attrNameLst>
                                      </p:cBhvr>
                                      <p:to>
                                        <p:strVal val="visible"/>
                                      </p:to>
                                    </p:set>
                                    <p:anim calcmode="lin" valueType="num">
                                      <p:cBhvr additive="base">
                                        <p:cTn id="13" dur="500" fill="hold"/>
                                        <p:tgtEl>
                                          <p:spTgt spid="1280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0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3775" y="618517"/>
            <a:ext cx="9982825" cy="1134083"/>
          </a:xfrm>
        </p:spPr>
        <p:txBody>
          <a:bodyPr/>
          <a:lstStyle/>
          <a:p>
            <a:r>
              <a:rPr lang="en-US" altLang="en-US" u="sng" cap="none" dirty="0" smtClean="0">
                <a:solidFill>
                  <a:schemeClr val="tx1">
                    <a:lumMod val="95000"/>
                    <a:lumOff val="5000"/>
                  </a:schemeClr>
                </a:solidFill>
                <a:latin typeface="Times New Roman" panose="02020603050405020304" pitchFamily="18" charset="0"/>
                <a:cs typeface="Times New Roman" panose="02020603050405020304" pitchFamily="18" charset="0"/>
              </a:rPr>
              <a:t>Substitution method</a:t>
            </a:r>
            <a:endParaRPr lang="en-US" altLang="en-US" u="sng" cap="none"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63492" name="Text Box 4"/>
          <p:cNvSpPr txBox="1">
            <a:spLocks noChangeArrowheads="1"/>
          </p:cNvSpPr>
          <p:nvPr/>
        </p:nvSpPr>
        <p:spPr bwMode="auto">
          <a:xfrm>
            <a:off x="2405063" y="2013985"/>
            <a:ext cx="5791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2438" indent="-452438">
              <a:defRPr sz="2400">
                <a:solidFill>
                  <a:schemeClr val="tx1"/>
                </a:solidFill>
                <a:latin typeface="Times New Roman" panose="02020603050405020304" pitchFamily="18" charset="0"/>
              </a:defRPr>
            </a:lvl1pPr>
            <a:lvl2pPr marL="1084263" indent="-457200">
              <a:defRPr sz="2400">
                <a:solidFill>
                  <a:schemeClr val="tx1"/>
                </a:solidFill>
                <a:latin typeface="Times New Roman" panose="02020603050405020304" pitchFamily="18" charset="0"/>
              </a:defRPr>
            </a:lvl2pPr>
            <a:lvl3pPr marL="1655763" indent="-457200">
              <a:defRPr sz="2400">
                <a:solidFill>
                  <a:schemeClr val="tx1"/>
                </a:solidFill>
                <a:latin typeface="Times New Roman" panose="02020603050405020304" pitchFamily="18" charset="0"/>
              </a:defRPr>
            </a:lvl3pPr>
            <a:lvl4pPr marL="2227263" indent="-457200">
              <a:defRPr sz="2400">
                <a:solidFill>
                  <a:schemeClr val="tx1"/>
                </a:solidFill>
                <a:latin typeface="Times New Roman" panose="02020603050405020304" pitchFamily="18" charset="0"/>
              </a:defRPr>
            </a:lvl4pPr>
            <a:lvl5pPr marL="2798763" indent="-457200">
              <a:defRPr sz="2400">
                <a:solidFill>
                  <a:schemeClr val="tx1"/>
                </a:solidFill>
                <a:latin typeface="Times New Roman" panose="02020603050405020304" pitchFamily="18" charset="0"/>
              </a:defRPr>
            </a:lvl5pPr>
            <a:lvl6pPr marL="3255963" indent="-457200" fontAlgn="base">
              <a:spcBef>
                <a:spcPct val="0"/>
              </a:spcBef>
              <a:spcAft>
                <a:spcPct val="0"/>
              </a:spcAft>
              <a:defRPr sz="2400">
                <a:solidFill>
                  <a:schemeClr val="tx1"/>
                </a:solidFill>
                <a:latin typeface="Times New Roman" panose="02020603050405020304" pitchFamily="18" charset="0"/>
              </a:defRPr>
            </a:lvl6pPr>
            <a:lvl7pPr marL="3713163" indent="-457200" fontAlgn="base">
              <a:spcBef>
                <a:spcPct val="0"/>
              </a:spcBef>
              <a:spcAft>
                <a:spcPct val="0"/>
              </a:spcAft>
              <a:defRPr sz="2400">
                <a:solidFill>
                  <a:schemeClr val="tx1"/>
                </a:solidFill>
                <a:latin typeface="Times New Roman" panose="02020603050405020304" pitchFamily="18" charset="0"/>
              </a:defRPr>
            </a:lvl7pPr>
            <a:lvl8pPr marL="4170363" indent="-457200" fontAlgn="base">
              <a:spcBef>
                <a:spcPct val="0"/>
              </a:spcBef>
              <a:spcAft>
                <a:spcPct val="0"/>
              </a:spcAft>
              <a:defRPr sz="2400">
                <a:solidFill>
                  <a:schemeClr val="tx1"/>
                </a:solidFill>
                <a:latin typeface="Times New Roman" panose="02020603050405020304" pitchFamily="18" charset="0"/>
              </a:defRPr>
            </a:lvl8pPr>
            <a:lvl9pPr marL="4627563" indent="-457200" fontAlgn="base">
              <a:spcBef>
                <a:spcPct val="0"/>
              </a:spcBef>
              <a:spcAft>
                <a:spcPct val="0"/>
              </a:spcAft>
              <a:defRPr sz="2400">
                <a:solidFill>
                  <a:schemeClr val="tx1"/>
                </a:solidFill>
                <a:latin typeface="Times New Roman" panose="02020603050405020304" pitchFamily="18" charset="0"/>
              </a:defRPr>
            </a:lvl9pPr>
          </a:lstStyle>
          <a:p>
            <a:pPr marL="0" indent="0">
              <a:buClr>
                <a:schemeClr val="accent2"/>
              </a:buClr>
            </a:pPr>
            <a:r>
              <a:rPr lang="en-US" altLang="en-US" sz="2800" b="1" i="1" dirty="0" smtClean="0"/>
              <a:t>Guess</a:t>
            </a:r>
            <a:r>
              <a:rPr lang="en-US" altLang="en-US" sz="2800" dirty="0" smtClean="0"/>
              <a:t> the form of the solution.</a:t>
            </a:r>
          </a:p>
          <a:p>
            <a:pPr marL="0" indent="0">
              <a:buClr>
                <a:schemeClr val="accent2"/>
              </a:buClr>
            </a:pPr>
            <a:r>
              <a:rPr lang="en-US" altLang="en-US" sz="2800" b="1" i="1" dirty="0" smtClean="0"/>
              <a:t>Verify</a:t>
            </a:r>
            <a:r>
              <a:rPr lang="en-US" altLang="en-US" sz="2800" dirty="0" smtClean="0"/>
              <a:t> </a:t>
            </a:r>
            <a:r>
              <a:rPr lang="en-US" altLang="en-US" sz="2800" dirty="0"/>
              <a:t>by induction.</a:t>
            </a:r>
          </a:p>
          <a:p>
            <a:pPr marL="0" indent="0">
              <a:buClr>
                <a:schemeClr val="accent2"/>
              </a:buClr>
            </a:pPr>
            <a:r>
              <a:rPr lang="en-US" altLang="en-US" sz="2800" b="1" i="1" dirty="0" smtClean="0"/>
              <a:t>Solve</a:t>
            </a:r>
            <a:r>
              <a:rPr lang="en-US" altLang="en-US" sz="2800" dirty="0" smtClean="0"/>
              <a:t> for constants.</a:t>
            </a:r>
            <a:endParaRPr lang="en-US" altLang="en-US" sz="2800" dirty="0"/>
          </a:p>
        </p:txBody>
      </p:sp>
      <p:sp>
        <p:nvSpPr>
          <p:cNvPr id="63494" name="Text Box 6"/>
          <p:cNvSpPr txBox="1">
            <a:spLocks noChangeArrowheads="1"/>
          </p:cNvSpPr>
          <p:nvPr/>
        </p:nvSpPr>
        <p:spPr bwMode="auto">
          <a:xfrm>
            <a:off x="2405063" y="1524000"/>
            <a:ext cx="24737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The most general method:</a:t>
            </a:r>
          </a:p>
        </p:txBody>
      </p:sp>
      <p:grpSp>
        <p:nvGrpSpPr>
          <p:cNvPr id="63500" name="Group 12"/>
          <p:cNvGrpSpPr>
            <a:grpSpLocks/>
          </p:cNvGrpSpPr>
          <p:nvPr/>
        </p:nvGrpSpPr>
        <p:grpSpPr bwMode="auto">
          <a:xfrm>
            <a:off x="2405064" y="3657602"/>
            <a:ext cx="7429499" cy="2633663"/>
            <a:chOff x="555" y="2304"/>
            <a:chExt cx="4680" cy="1659"/>
          </a:xfrm>
        </p:grpSpPr>
        <p:sp>
          <p:nvSpPr>
            <p:cNvPr id="63496" name="Text Box 8"/>
            <p:cNvSpPr txBox="1">
              <a:spLocks noChangeArrowheads="1"/>
            </p:cNvSpPr>
            <p:nvPr/>
          </p:nvSpPr>
          <p:spPr bwMode="auto">
            <a:xfrm>
              <a:off x="555" y="2304"/>
              <a:ext cx="200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i="1" dirty="0"/>
                <a:t>Example:</a:t>
              </a:r>
              <a:r>
                <a:rPr lang="en-US" altLang="en-US" dirty="0"/>
                <a:t>  </a:t>
              </a:r>
              <a:r>
                <a:rPr lang="en-US" altLang="en-US" i="1" dirty="0"/>
                <a:t>T</a:t>
              </a:r>
              <a:r>
                <a:rPr lang="en-US" altLang="en-US" dirty="0"/>
                <a:t>(</a:t>
              </a:r>
              <a:r>
                <a:rPr lang="en-US" altLang="en-US" i="1" dirty="0"/>
                <a:t>n</a:t>
              </a:r>
              <a:r>
                <a:rPr lang="en-US" altLang="en-US" dirty="0"/>
                <a:t>) = 4</a:t>
              </a:r>
              <a:r>
                <a:rPr lang="en-US" altLang="en-US" i="1" dirty="0"/>
                <a:t>T</a:t>
              </a:r>
              <a:r>
                <a:rPr lang="en-US" altLang="en-US" dirty="0"/>
                <a:t>(</a:t>
              </a:r>
              <a:r>
                <a:rPr lang="en-US" altLang="en-US" i="1" dirty="0"/>
                <a:t>n</a:t>
              </a:r>
              <a:r>
                <a:rPr lang="en-US" altLang="en-US" dirty="0"/>
                <a:t>/2) + 100</a:t>
              </a:r>
              <a:r>
                <a:rPr lang="en-US" altLang="en-US" i="1" dirty="0"/>
                <a:t>n</a:t>
              </a:r>
              <a:endParaRPr lang="en-US" altLang="en-US" dirty="0"/>
            </a:p>
          </p:txBody>
        </p:sp>
        <p:sp>
          <p:nvSpPr>
            <p:cNvPr id="63497" name="Text Box 9"/>
            <p:cNvSpPr txBox="1">
              <a:spLocks noChangeArrowheads="1"/>
            </p:cNvSpPr>
            <p:nvPr/>
          </p:nvSpPr>
          <p:spPr bwMode="auto">
            <a:xfrm>
              <a:off x="555" y="2664"/>
              <a:ext cx="4680" cy="1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227013" indent="-227013">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buClr>
                  <a:schemeClr val="accent2"/>
                </a:buClr>
                <a:buFontTx/>
                <a:buChar char="•"/>
              </a:pPr>
              <a:r>
                <a:rPr lang="en-US" altLang="en-US" sz="3200" dirty="0"/>
                <a:t>[Assume that </a:t>
              </a:r>
              <a:r>
                <a:rPr lang="en-US" altLang="en-US" sz="3200" i="1" dirty="0"/>
                <a:t>T</a:t>
              </a:r>
              <a:r>
                <a:rPr lang="en-US" altLang="en-US" sz="3200" dirty="0"/>
                <a:t>(1) = </a:t>
              </a:r>
              <a:r>
                <a:rPr lang="en-US" altLang="en-US" sz="3200" dirty="0">
                  <a:latin typeface="Symbol" panose="05050102010706020507" pitchFamily="18" charset="2"/>
                </a:rPr>
                <a:t>Q</a:t>
              </a:r>
              <a:r>
                <a:rPr lang="en-US" altLang="en-US" sz="3200" dirty="0"/>
                <a:t>(1).]</a:t>
              </a:r>
            </a:p>
            <a:p>
              <a:pPr>
                <a:buClr>
                  <a:schemeClr val="accent2"/>
                </a:buClr>
                <a:buFontTx/>
                <a:buChar char="•"/>
              </a:pPr>
              <a:r>
                <a:rPr lang="en-US" altLang="en-US" sz="3200" dirty="0"/>
                <a:t>Guess </a:t>
              </a:r>
              <a:r>
                <a:rPr lang="en-US" altLang="en-US" sz="3200" i="1" dirty="0"/>
                <a:t>O</a:t>
              </a:r>
              <a:r>
                <a:rPr lang="en-US" altLang="en-US" sz="3200" dirty="0"/>
                <a:t>(</a:t>
              </a:r>
              <a:r>
                <a:rPr lang="en-US" altLang="en-US" sz="3200" i="1" dirty="0"/>
                <a:t>n</a:t>
              </a:r>
              <a:r>
                <a:rPr lang="en-US" altLang="en-US" sz="3200" baseline="30000" dirty="0"/>
                <a:t>3</a:t>
              </a:r>
              <a:r>
                <a:rPr lang="en-US" altLang="en-US" sz="3200" dirty="0"/>
                <a:t>) .  (Prove </a:t>
              </a:r>
              <a:r>
                <a:rPr lang="en-US" altLang="en-US" sz="3200" i="1" dirty="0"/>
                <a:t>O</a:t>
              </a:r>
              <a:r>
                <a:rPr lang="en-US" altLang="en-US" sz="3200" dirty="0"/>
                <a:t> and </a:t>
              </a:r>
              <a:r>
                <a:rPr lang="en-US" altLang="en-US" sz="3200" dirty="0">
                  <a:latin typeface="Symbol" panose="05050102010706020507" pitchFamily="18" charset="2"/>
                </a:rPr>
                <a:t>W</a:t>
              </a:r>
              <a:r>
                <a:rPr lang="en-US" altLang="en-US" sz="3200" dirty="0"/>
                <a:t> separately.)</a:t>
              </a:r>
            </a:p>
            <a:p>
              <a:pPr>
                <a:buClr>
                  <a:schemeClr val="accent2"/>
                </a:buClr>
                <a:buFontTx/>
                <a:buChar char="•"/>
              </a:pPr>
              <a:r>
                <a:rPr lang="en-US" altLang="en-US" sz="3200" dirty="0"/>
                <a:t>Assume that </a:t>
              </a:r>
              <a:r>
                <a:rPr lang="en-US" altLang="en-US" sz="3200" i="1" dirty="0"/>
                <a:t>T</a:t>
              </a:r>
              <a:r>
                <a:rPr lang="en-US" altLang="en-US" sz="3200" dirty="0"/>
                <a:t>(</a:t>
              </a:r>
              <a:r>
                <a:rPr lang="en-US" altLang="en-US" sz="3200" i="1" dirty="0"/>
                <a:t>k</a:t>
              </a:r>
              <a:r>
                <a:rPr lang="en-US" altLang="en-US" sz="3200" dirty="0"/>
                <a:t>) </a:t>
              </a:r>
              <a:r>
                <a:rPr lang="en-US" altLang="en-US" sz="3200" dirty="0">
                  <a:latin typeface="Symbol" panose="05050102010706020507" pitchFamily="18" charset="2"/>
                </a:rPr>
                <a:t>£</a:t>
              </a:r>
              <a:r>
                <a:rPr lang="en-US" altLang="en-US" sz="3200" dirty="0"/>
                <a:t> </a:t>
              </a:r>
              <a:r>
                <a:rPr lang="en-US" altLang="en-US" sz="3200" i="1" dirty="0"/>
                <a:t>ck</a:t>
              </a:r>
              <a:r>
                <a:rPr lang="en-US" altLang="en-US" sz="3200" baseline="30000" dirty="0"/>
                <a:t>3</a:t>
              </a:r>
              <a:r>
                <a:rPr lang="en-US" altLang="en-US" sz="3200" dirty="0"/>
                <a:t> for </a:t>
              </a:r>
              <a:r>
                <a:rPr lang="en-US" altLang="en-US" sz="3200" i="1" dirty="0"/>
                <a:t>k</a:t>
              </a:r>
              <a:r>
                <a:rPr lang="en-US" altLang="en-US" sz="3200" dirty="0"/>
                <a:t> &lt; </a:t>
              </a:r>
              <a:r>
                <a:rPr lang="en-US" altLang="en-US" sz="3200" i="1" dirty="0"/>
                <a:t>n </a:t>
              </a:r>
              <a:r>
                <a:rPr lang="en-US" altLang="en-US" sz="3200" dirty="0"/>
                <a:t>.</a:t>
              </a:r>
            </a:p>
            <a:p>
              <a:pPr>
                <a:buClr>
                  <a:schemeClr val="accent2"/>
                </a:buClr>
                <a:buFontTx/>
                <a:buChar char="•"/>
              </a:pPr>
              <a:r>
                <a:rPr lang="en-US" altLang="en-US" sz="3200" dirty="0"/>
                <a:t>Prove </a:t>
              </a:r>
              <a:r>
                <a:rPr lang="en-US" altLang="en-US" sz="3200" i="1" dirty="0"/>
                <a:t>T</a:t>
              </a:r>
              <a:r>
                <a:rPr lang="en-US" altLang="en-US" sz="3200" dirty="0"/>
                <a:t>(</a:t>
              </a:r>
              <a:r>
                <a:rPr lang="en-US" altLang="en-US" sz="3200" i="1" dirty="0"/>
                <a:t>n</a:t>
              </a:r>
              <a:r>
                <a:rPr lang="en-US" altLang="en-US" sz="3200" dirty="0"/>
                <a:t>) </a:t>
              </a:r>
              <a:r>
                <a:rPr lang="en-US" altLang="en-US" sz="3200" dirty="0">
                  <a:latin typeface="Symbol" panose="05050102010706020507" pitchFamily="18" charset="2"/>
                </a:rPr>
                <a:t>£</a:t>
              </a:r>
              <a:r>
                <a:rPr lang="en-US" altLang="en-US" sz="3200" dirty="0"/>
                <a:t> </a:t>
              </a:r>
              <a:r>
                <a:rPr lang="en-US" altLang="en-US" sz="3200" i="1" dirty="0"/>
                <a:t>cn</a:t>
              </a:r>
              <a:r>
                <a:rPr lang="en-US" altLang="en-US" sz="3200" baseline="30000" dirty="0"/>
                <a:t>3</a:t>
              </a:r>
              <a:r>
                <a:rPr lang="en-US" altLang="en-US" sz="3200" dirty="0"/>
                <a:t> by induction.</a:t>
              </a:r>
            </a:p>
          </p:txBody>
        </p:sp>
      </p:grpSp>
    </p:spTree>
    <p:extLst>
      <p:ext uri="{BB962C8B-B14F-4D97-AF65-F5344CB8AC3E}">
        <p14:creationId xmlns:p14="http://schemas.microsoft.com/office/powerpoint/2010/main" val="3472220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35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cap="none" dirty="0" smtClean="0">
                <a:solidFill>
                  <a:schemeClr val="tx1"/>
                </a:solidFill>
              </a:rPr>
              <a:t>Example Of Substitution</a:t>
            </a:r>
            <a:endParaRPr lang="en-US" altLang="en-US" cap="none" dirty="0">
              <a:solidFill>
                <a:schemeClr val="tx1"/>
              </a:solidFill>
            </a:endParaRPr>
          </a:p>
        </p:txBody>
      </p:sp>
      <p:sp>
        <p:nvSpPr>
          <p:cNvPr id="64520" name="Text Box 8"/>
          <p:cNvSpPr txBox="1">
            <a:spLocks noChangeArrowheads="1"/>
          </p:cNvSpPr>
          <p:nvPr/>
        </p:nvSpPr>
        <p:spPr bwMode="auto">
          <a:xfrm>
            <a:off x="7545389" y="3429000"/>
            <a:ext cx="17556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dirty="0"/>
              <a:t>desired</a:t>
            </a:r>
            <a:r>
              <a:rPr lang="en-US" altLang="en-US" dirty="0"/>
              <a:t> – </a:t>
            </a:r>
            <a:r>
              <a:rPr lang="en-US" altLang="en-US" i="1" dirty="0"/>
              <a:t>residual</a:t>
            </a:r>
            <a:endParaRPr lang="en-US" altLang="en-US" dirty="0"/>
          </a:p>
        </p:txBody>
      </p:sp>
      <p:sp>
        <p:nvSpPr>
          <p:cNvPr id="64523" name="Text Box 11"/>
          <p:cNvSpPr txBox="1">
            <a:spLocks noChangeArrowheads="1"/>
          </p:cNvSpPr>
          <p:nvPr/>
        </p:nvSpPr>
        <p:spPr bwMode="auto">
          <a:xfrm>
            <a:off x="2209801" y="4191000"/>
            <a:ext cx="6569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whenever  (</a:t>
            </a:r>
            <a:r>
              <a:rPr lang="en-US" altLang="en-US" i="1" dirty="0"/>
              <a:t>c</a:t>
            </a:r>
            <a:r>
              <a:rPr lang="en-US" altLang="en-US" dirty="0"/>
              <a:t>/2)</a:t>
            </a:r>
            <a:r>
              <a:rPr lang="en-US" altLang="en-US" i="1" dirty="0"/>
              <a:t>n</a:t>
            </a:r>
            <a:r>
              <a:rPr lang="en-US" altLang="en-US" baseline="30000" dirty="0"/>
              <a:t>3</a:t>
            </a:r>
            <a:r>
              <a:rPr lang="en-US" altLang="en-US" dirty="0"/>
              <a:t> – 100</a:t>
            </a:r>
            <a:r>
              <a:rPr lang="en-US" altLang="en-US" i="1" dirty="0"/>
              <a:t>n</a:t>
            </a:r>
            <a:r>
              <a:rPr lang="en-US" altLang="en-US" dirty="0"/>
              <a:t> </a:t>
            </a:r>
            <a:r>
              <a:rPr lang="en-US" altLang="en-US" dirty="0">
                <a:latin typeface="Symbol" panose="05050102010706020507" pitchFamily="18" charset="2"/>
              </a:rPr>
              <a:t>³</a:t>
            </a:r>
            <a:r>
              <a:rPr lang="en-US" altLang="en-US" dirty="0"/>
              <a:t> 0, for example, if </a:t>
            </a:r>
            <a:r>
              <a:rPr lang="en-US" altLang="en-US" i="1" dirty="0"/>
              <a:t>c </a:t>
            </a:r>
            <a:r>
              <a:rPr lang="en-US" altLang="en-US" dirty="0">
                <a:latin typeface="Symbol" panose="05050102010706020507" pitchFamily="18" charset="2"/>
              </a:rPr>
              <a:t>³</a:t>
            </a:r>
            <a:r>
              <a:rPr lang="en-US" altLang="en-US" dirty="0"/>
              <a:t> 200 and </a:t>
            </a:r>
            <a:r>
              <a:rPr lang="en-US" altLang="en-US" i="1" dirty="0"/>
              <a:t>n </a:t>
            </a:r>
            <a:r>
              <a:rPr lang="en-US" altLang="en-US" dirty="0">
                <a:latin typeface="Symbol" panose="05050102010706020507" pitchFamily="18" charset="2"/>
              </a:rPr>
              <a:t>³</a:t>
            </a:r>
            <a:r>
              <a:rPr lang="en-US" altLang="en-US" dirty="0"/>
              <a:t> 1.</a:t>
            </a:r>
          </a:p>
        </p:txBody>
      </p:sp>
      <p:sp>
        <p:nvSpPr>
          <p:cNvPr id="64526" name="Text Box 14"/>
          <p:cNvSpPr txBox="1">
            <a:spLocks noChangeArrowheads="1"/>
          </p:cNvSpPr>
          <p:nvPr/>
        </p:nvSpPr>
        <p:spPr bwMode="auto">
          <a:xfrm>
            <a:off x="4435476" y="3657600"/>
            <a:ext cx="8226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solidFill>
                  <a:schemeClr val="accent2"/>
                </a:solidFill>
              </a:rPr>
              <a:t>desired</a:t>
            </a:r>
            <a:endParaRPr lang="en-US" altLang="en-US"/>
          </a:p>
        </p:txBody>
      </p:sp>
      <p:sp>
        <p:nvSpPr>
          <p:cNvPr id="64527" name="Text Box 15"/>
          <p:cNvSpPr txBox="1">
            <a:spLocks noChangeArrowheads="1"/>
          </p:cNvSpPr>
          <p:nvPr/>
        </p:nvSpPr>
        <p:spPr bwMode="auto">
          <a:xfrm>
            <a:off x="5797551" y="5059363"/>
            <a:ext cx="87395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residual</a:t>
            </a:r>
            <a:endParaRPr lang="en-US" altLang="en-US"/>
          </a:p>
        </p:txBody>
      </p:sp>
      <p:sp>
        <p:nvSpPr>
          <p:cNvPr id="64528" name="Line 16"/>
          <p:cNvSpPr>
            <a:spLocks noChangeShapeType="1"/>
          </p:cNvSpPr>
          <p:nvPr/>
        </p:nvSpPr>
        <p:spPr bwMode="auto">
          <a:xfrm flipH="1" flipV="1">
            <a:off x="5349875" y="4724400"/>
            <a:ext cx="914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4530" name="Line 18"/>
          <p:cNvSpPr>
            <a:spLocks noChangeShapeType="1"/>
          </p:cNvSpPr>
          <p:nvPr/>
        </p:nvSpPr>
        <p:spPr bwMode="auto">
          <a:xfrm flipH="1">
            <a:off x="4054475" y="3962400"/>
            <a:ext cx="381000" cy="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4531" name="Line 19"/>
          <p:cNvSpPr>
            <a:spLocks noChangeShapeType="1"/>
          </p:cNvSpPr>
          <p:nvPr/>
        </p:nvSpPr>
        <p:spPr bwMode="auto">
          <a:xfrm flipH="1">
            <a:off x="7239000" y="3657600"/>
            <a:ext cx="381000" cy="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4532" name="AutoShape 20"/>
          <p:cNvSpPr>
            <a:spLocks noChangeAspect="1" noChangeArrowheads="1" noTextEdit="1"/>
          </p:cNvSpPr>
          <p:nvPr/>
        </p:nvSpPr>
        <p:spPr bwMode="auto">
          <a:xfrm>
            <a:off x="2139950" y="1773238"/>
            <a:ext cx="42799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n w="0"/>
              <a:effectLst>
                <a:outerShdw blurRad="38100" dist="19050" dir="2700000" algn="tl" rotWithShape="0">
                  <a:schemeClr val="dk1">
                    <a:alpha val="40000"/>
                  </a:schemeClr>
                </a:outerShdw>
              </a:effectLst>
            </a:endParaRPr>
          </a:p>
        </p:txBody>
      </p:sp>
      <p:sp>
        <p:nvSpPr>
          <p:cNvPr id="64534" name="Rectangle 22"/>
          <p:cNvSpPr>
            <a:spLocks noChangeArrowheads="1"/>
          </p:cNvSpPr>
          <p:nvPr/>
        </p:nvSpPr>
        <p:spPr bwMode="auto">
          <a:xfrm>
            <a:off x="3698875" y="3756025"/>
            <a:ext cx="169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a:p>
        </p:txBody>
      </p:sp>
      <p:sp>
        <p:nvSpPr>
          <p:cNvPr id="64535" name="Rectangle 23"/>
          <p:cNvSpPr>
            <a:spLocks noChangeArrowheads="1"/>
          </p:cNvSpPr>
          <p:nvPr/>
        </p:nvSpPr>
        <p:spPr bwMode="auto">
          <a:xfrm>
            <a:off x="5500688" y="3244850"/>
            <a:ext cx="169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a:p>
        </p:txBody>
      </p:sp>
      <p:sp>
        <p:nvSpPr>
          <p:cNvPr id="64536" name="Rectangle 24"/>
          <p:cNvSpPr>
            <a:spLocks noChangeArrowheads="1"/>
          </p:cNvSpPr>
          <p:nvPr/>
        </p:nvSpPr>
        <p:spPr bwMode="auto">
          <a:xfrm>
            <a:off x="3702050" y="3244850"/>
            <a:ext cx="169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a:p>
        </p:txBody>
      </p:sp>
      <p:sp>
        <p:nvSpPr>
          <p:cNvPr id="64537" name="Rectangle 25"/>
          <p:cNvSpPr>
            <a:spLocks noChangeArrowheads="1"/>
          </p:cNvSpPr>
          <p:nvPr/>
        </p:nvSpPr>
        <p:spPr bwMode="auto">
          <a:xfrm>
            <a:off x="4427538" y="2733675"/>
            <a:ext cx="169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a:p>
        </p:txBody>
      </p:sp>
      <p:sp>
        <p:nvSpPr>
          <p:cNvPr id="64538" name="Rectangle 26"/>
          <p:cNvSpPr>
            <a:spLocks noChangeArrowheads="1"/>
          </p:cNvSpPr>
          <p:nvPr/>
        </p:nvSpPr>
        <p:spPr bwMode="auto">
          <a:xfrm>
            <a:off x="4633913" y="2222500"/>
            <a:ext cx="169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400">
                <a:solidFill>
                  <a:srgbClr val="000000"/>
                </a:solidFill>
              </a:rPr>
              <a:t>3</a:t>
            </a:r>
            <a:endParaRPr lang="en-US" altLang="en-US"/>
          </a:p>
        </p:txBody>
      </p:sp>
      <p:sp>
        <p:nvSpPr>
          <p:cNvPr id="64539" name="Rectangle 27"/>
          <p:cNvSpPr>
            <a:spLocks noChangeArrowheads="1"/>
          </p:cNvSpPr>
          <p:nvPr/>
        </p:nvSpPr>
        <p:spPr bwMode="auto">
          <a:xfrm>
            <a:off x="6781800" y="3276601"/>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40" name="Rectangle 28"/>
          <p:cNvSpPr>
            <a:spLocks noChangeArrowheads="1"/>
          </p:cNvSpPr>
          <p:nvPr/>
        </p:nvSpPr>
        <p:spPr bwMode="auto">
          <a:xfrm>
            <a:off x="5138738" y="3255964"/>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41" name="Rectangle 29"/>
          <p:cNvSpPr>
            <a:spLocks noChangeArrowheads="1"/>
          </p:cNvSpPr>
          <p:nvPr/>
        </p:nvSpPr>
        <p:spPr bwMode="auto">
          <a:xfrm>
            <a:off x="4935538" y="3255964"/>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2</a:t>
            </a:r>
            <a:endParaRPr lang="en-US" altLang="en-US"/>
          </a:p>
        </p:txBody>
      </p:sp>
      <p:sp>
        <p:nvSpPr>
          <p:cNvPr id="64542" name="Rectangle 30"/>
          <p:cNvSpPr>
            <a:spLocks noChangeArrowheads="1"/>
          </p:cNvSpPr>
          <p:nvPr/>
        </p:nvSpPr>
        <p:spPr bwMode="auto">
          <a:xfrm>
            <a:off x="4760913" y="3255964"/>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43" name="Rectangle 31"/>
          <p:cNvSpPr>
            <a:spLocks noChangeArrowheads="1"/>
          </p:cNvSpPr>
          <p:nvPr/>
        </p:nvSpPr>
        <p:spPr bwMode="auto">
          <a:xfrm>
            <a:off x="4249738" y="3255964"/>
            <a:ext cx="1250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44" name="Rectangle 32"/>
          <p:cNvSpPr>
            <a:spLocks noChangeArrowheads="1"/>
          </p:cNvSpPr>
          <p:nvPr/>
        </p:nvSpPr>
        <p:spPr bwMode="auto">
          <a:xfrm>
            <a:off x="4065588" y="2744789"/>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45" name="Rectangle 33"/>
          <p:cNvSpPr>
            <a:spLocks noChangeArrowheads="1"/>
          </p:cNvSpPr>
          <p:nvPr/>
        </p:nvSpPr>
        <p:spPr bwMode="auto">
          <a:xfrm>
            <a:off x="3862388" y="2744789"/>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2</a:t>
            </a:r>
            <a:endParaRPr lang="en-US" altLang="en-US"/>
          </a:p>
        </p:txBody>
      </p:sp>
      <p:sp>
        <p:nvSpPr>
          <p:cNvPr id="64546" name="Rectangle 34"/>
          <p:cNvSpPr>
            <a:spLocks noChangeArrowheads="1"/>
          </p:cNvSpPr>
          <p:nvPr/>
        </p:nvSpPr>
        <p:spPr bwMode="auto">
          <a:xfrm>
            <a:off x="3687763" y="2744789"/>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47" name="Rectangle 35"/>
          <p:cNvSpPr>
            <a:spLocks noChangeArrowheads="1"/>
          </p:cNvSpPr>
          <p:nvPr/>
        </p:nvSpPr>
        <p:spPr bwMode="auto">
          <a:xfrm>
            <a:off x="3309938" y="2744789"/>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48" name="Rectangle 36"/>
          <p:cNvSpPr>
            <a:spLocks noChangeArrowheads="1"/>
          </p:cNvSpPr>
          <p:nvPr/>
        </p:nvSpPr>
        <p:spPr bwMode="auto">
          <a:xfrm>
            <a:off x="4489450" y="2233614"/>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49" name="Rectangle 37"/>
          <p:cNvSpPr>
            <a:spLocks noChangeArrowheads="1"/>
          </p:cNvSpPr>
          <p:nvPr/>
        </p:nvSpPr>
        <p:spPr bwMode="auto">
          <a:xfrm>
            <a:off x="4286250" y="2233614"/>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2</a:t>
            </a:r>
            <a:endParaRPr lang="en-US" altLang="en-US"/>
          </a:p>
        </p:txBody>
      </p:sp>
      <p:sp>
        <p:nvSpPr>
          <p:cNvPr id="64550" name="Rectangle 38"/>
          <p:cNvSpPr>
            <a:spLocks noChangeArrowheads="1"/>
          </p:cNvSpPr>
          <p:nvPr/>
        </p:nvSpPr>
        <p:spPr bwMode="auto">
          <a:xfrm>
            <a:off x="4111625" y="2233614"/>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51" name="Rectangle 39"/>
          <p:cNvSpPr>
            <a:spLocks noChangeArrowheads="1"/>
          </p:cNvSpPr>
          <p:nvPr/>
        </p:nvSpPr>
        <p:spPr bwMode="auto">
          <a:xfrm>
            <a:off x="3706813" y="2233614"/>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52" name="Rectangle 40"/>
          <p:cNvSpPr>
            <a:spLocks noChangeArrowheads="1"/>
          </p:cNvSpPr>
          <p:nvPr/>
        </p:nvSpPr>
        <p:spPr bwMode="auto">
          <a:xfrm>
            <a:off x="3313113" y="2233614"/>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4</a:t>
            </a:r>
            <a:endParaRPr lang="en-US" altLang="en-US"/>
          </a:p>
        </p:txBody>
      </p:sp>
      <p:sp>
        <p:nvSpPr>
          <p:cNvPr id="64553" name="Rectangle 41"/>
          <p:cNvSpPr>
            <a:spLocks noChangeArrowheads="1"/>
          </p:cNvSpPr>
          <p:nvPr/>
        </p:nvSpPr>
        <p:spPr bwMode="auto">
          <a:xfrm>
            <a:off x="4562475" y="1722439"/>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54" name="Rectangle 42"/>
          <p:cNvSpPr>
            <a:spLocks noChangeArrowheads="1"/>
          </p:cNvSpPr>
          <p:nvPr/>
        </p:nvSpPr>
        <p:spPr bwMode="auto">
          <a:xfrm>
            <a:off x="4359275" y="1722439"/>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2</a:t>
            </a:r>
            <a:endParaRPr lang="en-US" altLang="en-US"/>
          </a:p>
        </p:txBody>
      </p:sp>
      <p:sp>
        <p:nvSpPr>
          <p:cNvPr id="64555" name="Rectangle 43"/>
          <p:cNvSpPr>
            <a:spLocks noChangeArrowheads="1"/>
          </p:cNvSpPr>
          <p:nvPr/>
        </p:nvSpPr>
        <p:spPr bwMode="auto">
          <a:xfrm>
            <a:off x="4184650" y="1722439"/>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56" name="Rectangle 44"/>
          <p:cNvSpPr>
            <a:spLocks noChangeArrowheads="1"/>
          </p:cNvSpPr>
          <p:nvPr/>
        </p:nvSpPr>
        <p:spPr bwMode="auto">
          <a:xfrm>
            <a:off x="3779838" y="1722439"/>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57" name="Rectangle 45"/>
          <p:cNvSpPr>
            <a:spLocks noChangeArrowheads="1"/>
          </p:cNvSpPr>
          <p:nvPr/>
        </p:nvSpPr>
        <p:spPr bwMode="auto">
          <a:xfrm>
            <a:off x="3316288" y="1722439"/>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4</a:t>
            </a:r>
            <a:endParaRPr lang="en-US" altLang="en-US"/>
          </a:p>
        </p:txBody>
      </p:sp>
      <p:sp>
        <p:nvSpPr>
          <p:cNvPr id="64558" name="Rectangle 46"/>
          <p:cNvSpPr>
            <a:spLocks noChangeArrowheads="1"/>
          </p:cNvSpPr>
          <p:nvPr/>
        </p:nvSpPr>
        <p:spPr bwMode="auto">
          <a:xfrm>
            <a:off x="2770188" y="1722439"/>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59" name="Rectangle 47"/>
          <p:cNvSpPr>
            <a:spLocks noChangeArrowheads="1"/>
          </p:cNvSpPr>
          <p:nvPr/>
        </p:nvSpPr>
        <p:spPr bwMode="auto">
          <a:xfrm>
            <a:off x="2413000" y="1722439"/>
            <a:ext cx="625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rPr>
              <a:t>(</a:t>
            </a:r>
            <a:endParaRPr lang="en-US" altLang="en-US"/>
          </a:p>
        </p:txBody>
      </p:sp>
      <p:sp>
        <p:nvSpPr>
          <p:cNvPr id="64560" name="Rectangle 48"/>
          <p:cNvSpPr>
            <a:spLocks noChangeArrowheads="1"/>
          </p:cNvSpPr>
          <p:nvPr/>
        </p:nvSpPr>
        <p:spPr bwMode="auto">
          <a:xfrm>
            <a:off x="3306763" y="3767139"/>
            <a:ext cx="1891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cn</a:t>
            </a:r>
            <a:endParaRPr lang="en-US" altLang="en-US"/>
          </a:p>
        </p:txBody>
      </p:sp>
      <p:sp>
        <p:nvSpPr>
          <p:cNvPr id="64561" name="Rectangle 49"/>
          <p:cNvSpPr>
            <a:spLocks noChangeArrowheads="1"/>
          </p:cNvSpPr>
          <p:nvPr/>
        </p:nvSpPr>
        <p:spPr bwMode="auto">
          <a:xfrm>
            <a:off x="5943601" y="3276601"/>
            <a:ext cx="4809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100n</a:t>
            </a:r>
            <a:endParaRPr lang="en-US" altLang="en-US"/>
          </a:p>
        </p:txBody>
      </p:sp>
      <p:sp>
        <p:nvSpPr>
          <p:cNvPr id="64562" name="Rectangle 50"/>
          <p:cNvSpPr>
            <a:spLocks noChangeArrowheads="1"/>
          </p:cNvSpPr>
          <p:nvPr/>
        </p:nvSpPr>
        <p:spPr bwMode="auto">
          <a:xfrm>
            <a:off x="5286375" y="3255964"/>
            <a:ext cx="10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n</a:t>
            </a:r>
            <a:endParaRPr lang="en-US" altLang="en-US"/>
          </a:p>
        </p:txBody>
      </p:sp>
      <p:sp>
        <p:nvSpPr>
          <p:cNvPr id="64563" name="Rectangle 51"/>
          <p:cNvSpPr>
            <a:spLocks noChangeArrowheads="1"/>
          </p:cNvSpPr>
          <p:nvPr/>
        </p:nvSpPr>
        <p:spPr bwMode="auto">
          <a:xfrm>
            <a:off x="4522788" y="3255964"/>
            <a:ext cx="881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c</a:t>
            </a:r>
            <a:endParaRPr lang="en-US" altLang="en-US"/>
          </a:p>
        </p:txBody>
      </p:sp>
      <p:sp>
        <p:nvSpPr>
          <p:cNvPr id="64564" name="Rectangle 52"/>
          <p:cNvSpPr>
            <a:spLocks noChangeArrowheads="1"/>
          </p:cNvSpPr>
          <p:nvPr/>
        </p:nvSpPr>
        <p:spPr bwMode="auto">
          <a:xfrm>
            <a:off x="3309938" y="3255964"/>
            <a:ext cx="1891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cn</a:t>
            </a:r>
            <a:endParaRPr lang="en-US" altLang="en-US"/>
          </a:p>
        </p:txBody>
      </p:sp>
      <p:sp>
        <p:nvSpPr>
          <p:cNvPr id="64565" name="Rectangle 53"/>
          <p:cNvSpPr>
            <a:spLocks noChangeArrowheads="1"/>
          </p:cNvSpPr>
          <p:nvPr/>
        </p:nvSpPr>
        <p:spPr bwMode="auto">
          <a:xfrm>
            <a:off x="4987926" y="2744789"/>
            <a:ext cx="4809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100n</a:t>
            </a:r>
            <a:endParaRPr lang="en-US" altLang="en-US"/>
          </a:p>
        </p:txBody>
      </p:sp>
      <p:sp>
        <p:nvSpPr>
          <p:cNvPr id="64566" name="Rectangle 54"/>
          <p:cNvSpPr>
            <a:spLocks noChangeArrowheads="1"/>
          </p:cNvSpPr>
          <p:nvPr/>
        </p:nvSpPr>
        <p:spPr bwMode="auto">
          <a:xfrm>
            <a:off x="4213225" y="2744789"/>
            <a:ext cx="10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n</a:t>
            </a:r>
            <a:endParaRPr lang="en-US" altLang="en-US"/>
          </a:p>
        </p:txBody>
      </p:sp>
      <p:sp>
        <p:nvSpPr>
          <p:cNvPr id="64567" name="Rectangle 55"/>
          <p:cNvSpPr>
            <a:spLocks noChangeArrowheads="1"/>
          </p:cNvSpPr>
          <p:nvPr/>
        </p:nvSpPr>
        <p:spPr bwMode="auto">
          <a:xfrm>
            <a:off x="3449638" y="2744789"/>
            <a:ext cx="881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c</a:t>
            </a:r>
            <a:endParaRPr lang="en-US" altLang="en-US"/>
          </a:p>
        </p:txBody>
      </p:sp>
      <p:sp>
        <p:nvSpPr>
          <p:cNvPr id="64568" name="Rectangle 56"/>
          <p:cNvSpPr>
            <a:spLocks noChangeArrowheads="1"/>
          </p:cNvSpPr>
          <p:nvPr/>
        </p:nvSpPr>
        <p:spPr bwMode="auto">
          <a:xfrm>
            <a:off x="5194301" y="2233614"/>
            <a:ext cx="4809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100n</a:t>
            </a:r>
            <a:endParaRPr lang="en-US" altLang="en-US"/>
          </a:p>
        </p:txBody>
      </p:sp>
      <p:sp>
        <p:nvSpPr>
          <p:cNvPr id="64569" name="Rectangle 57"/>
          <p:cNvSpPr>
            <a:spLocks noChangeArrowheads="1"/>
          </p:cNvSpPr>
          <p:nvPr/>
        </p:nvSpPr>
        <p:spPr bwMode="auto">
          <a:xfrm>
            <a:off x="3854450" y="2233614"/>
            <a:ext cx="10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n</a:t>
            </a:r>
            <a:endParaRPr lang="en-US" altLang="en-US"/>
          </a:p>
        </p:txBody>
      </p:sp>
      <p:sp>
        <p:nvSpPr>
          <p:cNvPr id="64570" name="Rectangle 58"/>
          <p:cNvSpPr>
            <a:spLocks noChangeArrowheads="1"/>
          </p:cNvSpPr>
          <p:nvPr/>
        </p:nvSpPr>
        <p:spPr bwMode="auto">
          <a:xfrm>
            <a:off x="3516313" y="2233614"/>
            <a:ext cx="881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c</a:t>
            </a:r>
            <a:endParaRPr lang="en-US" altLang="en-US"/>
          </a:p>
        </p:txBody>
      </p:sp>
      <p:sp>
        <p:nvSpPr>
          <p:cNvPr id="64571" name="Rectangle 59"/>
          <p:cNvSpPr>
            <a:spLocks noChangeArrowheads="1"/>
          </p:cNvSpPr>
          <p:nvPr/>
        </p:nvSpPr>
        <p:spPr bwMode="auto">
          <a:xfrm>
            <a:off x="5076826" y="1722439"/>
            <a:ext cx="4809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100n</a:t>
            </a:r>
            <a:endParaRPr lang="en-US" altLang="en-US"/>
          </a:p>
        </p:txBody>
      </p:sp>
      <p:sp>
        <p:nvSpPr>
          <p:cNvPr id="64572" name="Rectangle 60"/>
          <p:cNvSpPr>
            <a:spLocks noChangeArrowheads="1"/>
          </p:cNvSpPr>
          <p:nvPr/>
        </p:nvSpPr>
        <p:spPr bwMode="auto">
          <a:xfrm>
            <a:off x="3927475" y="1722439"/>
            <a:ext cx="10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n</a:t>
            </a:r>
            <a:endParaRPr lang="en-US" altLang="en-US"/>
          </a:p>
        </p:txBody>
      </p:sp>
      <p:sp>
        <p:nvSpPr>
          <p:cNvPr id="64573" name="Rectangle 61"/>
          <p:cNvSpPr>
            <a:spLocks noChangeArrowheads="1"/>
          </p:cNvSpPr>
          <p:nvPr/>
        </p:nvSpPr>
        <p:spPr bwMode="auto">
          <a:xfrm>
            <a:off x="3500438" y="1722439"/>
            <a:ext cx="10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T</a:t>
            </a:r>
            <a:endParaRPr lang="en-US" altLang="en-US"/>
          </a:p>
        </p:txBody>
      </p:sp>
      <p:sp>
        <p:nvSpPr>
          <p:cNvPr id="64574" name="Rectangle 62"/>
          <p:cNvSpPr>
            <a:spLocks noChangeArrowheads="1"/>
          </p:cNvSpPr>
          <p:nvPr/>
        </p:nvSpPr>
        <p:spPr bwMode="auto">
          <a:xfrm>
            <a:off x="2560638" y="1722439"/>
            <a:ext cx="10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n</a:t>
            </a:r>
            <a:endParaRPr lang="en-US" altLang="en-US"/>
          </a:p>
        </p:txBody>
      </p:sp>
      <p:sp>
        <p:nvSpPr>
          <p:cNvPr id="64575" name="Rectangle 63"/>
          <p:cNvSpPr>
            <a:spLocks noChangeArrowheads="1"/>
          </p:cNvSpPr>
          <p:nvPr/>
        </p:nvSpPr>
        <p:spPr bwMode="auto">
          <a:xfrm>
            <a:off x="2133600" y="1722439"/>
            <a:ext cx="10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i="1">
                <a:solidFill>
                  <a:srgbClr val="000000"/>
                </a:solidFill>
              </a:rPr>
              <a:t>T</a:t>
            </a:r>
            <a:endParaRPr lang="en-US" altLang="en-US"/>
          </a:p>
        </p:txBody>
      </p:sp>
      <p:sp>
        <p:nvSpPr>
          <p:cNvPr id="64576" name="Rectangle 64"/>
          <p:cNvSpPr>
            <a:spLocks noChangeArrowheads="1"/>
          </p:cNvSpPr>
          <p:nvPr/>
        </p:nvSpPr>
        <p:spPr bwMode="auto">
          <a:xfrm>
            <a:off x="2995613" y="3721101"/>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77" name="Rectangle 65"/>
          <p:cNvSpPr>
            <a:spLocks noChangeArrowheads="1"/>
          </p:cNvSpPr>
          <p:nvPr/>
        </p:nvSpPr>
        <p:spPr bwMode="auto">
          <a:xfrm>
            <a:off x="5715000" y="3276601"/>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78" name="Rectangle 66"/>
          <p:cNvSpPr>
            <a:spLocks noChangeArrowheads="1"/>
          </p:cNvSpPr>
          <p:nvPr/>
        </p:nvSpPr>
        <p:spPr bwMode="auto">
          <a:xfrm>
            <a:off x="3957638" y="3209926"/>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79" name="Rectangle 67"/>
          <p:cNvSpPr>
            <a:spLocks noChangeArrowheads="1"/>
          </p:cNvSpPr>
          <p:nvPr/>
        </p:nvSpPr>
        <p:spPr bwMode="auto">
          <a:xfrm>
            <a:off x="2998788" y="3209926"/>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80" name="Rectangle 68"/>
          <p:cNvSpPr>
            <a:spLocks noChangeArrowheads="1"/>
          </p:cNvSpPr>
          <p:nvPr/>
        </p:nvSpPr>
        <p:spPr bwMode="auto">
          <a:xfrm>
            <a:off x="4683125" y="2698751"/>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81" name="Rectangle 69"/>
          <p:cNvSpPr>
            <a:spLocks noChangeArrowheads="1"/>
          </p:cNvSpPr>
          <p:nvPr/>
        </p:nvSpPr>
        <p:spPr bwMode="auto">
          <a:xfrm>
            <a:off x="2998788" y="2698751"/>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82" name="Rectangle 70"/>
          <p:cNvSpPr>
            <a:spLocks noChangeArrowheads="1"/>
          </p:cNvSpPr>
          <p:nvPr/>
        </p:nvSpPr>
        <p:spPr bwMode="auto">
          <a:xfrm>
            <a:off x="4889500" y="2187576"/>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83" name="Rectangle 71"/>
          <p:cNvSpPr>
            <a:spLocks noChangeArrowheads="1"/>
          </p:cNvSpPr>
          <p:nvPr/>
        </p:nvSpPr>
        <p:spPr bwMode="auto">
          <a:xfrm>
            <a:off x="2995613" y="2187576"/>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84" name="Rectangle 72"/>
          <p:cNvSpPr>
            <a:spLocks noChangeArrowheads="1"/>
          </p:cNvSpPr>
          <p:nvPr/>
        </p:nvSpPr>
        <p:spPr bwMode="auto">
          <a:xfrm>
            <a:off x="4772025" y="1676401"/>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
        <p:nvSpPr>
          <p:cNvPr id="64585" name="Rectangle 73"/>
          <p:cNvSpPr>
            <a:spLocks noChangeArrowheads="1"/>
          </p:cNvSpPr>
          <p:nvPr/>
        </p:nvSpPr>
        <p:spPr bwMode="auto">
          <a:xfrm>
            <a:off x="2998788" y="1676401"/>
            <a:ext cx="126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Symbol" panose="05050102010706020507" pitchFamily="18" charset="2"/>
              </a:rPr>
              <a:t>=</a:t>
            </a:r>
            <a:endParaRPr lang="en-US" altLang="en-US"/>
          </a:p>
        </p:txBody>
      </p:sp>
    </p:spTree>
    <p:extLst>
      <p:ext uri="{BB962C8B-B14F-4D97-AF65-F5344CB8AC3E}">
        <p14:creationId xmlns:p14="http://schemas.microsoft.com/office/powerpoint/2010/main" val="28244531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dirty="0">
                <a:solidFill>
                  <a:schemeClr val="tx1"/>
                </a:solidFill>
              </a:rPr>
              <a:t>Recursion-tree method</a:t>
            </a:r>
          </a:p>
        </p:txBody>
      </p:sp>
      <p:sp>
        <p:nvSpPr>
          <p:cNvPr id="69635" name="Text Box 3"/>
          <p:cNvSpPr txBox="1">
            <a:spLocks noChangeArrowheads="1"/>
          </p:cNvSpPr>
          <p:nvPr/>
        </p:nvSpPr>
        <p:spPr bwMode="auto">
          <a:xfrm>
            <a:off x="2057400" y="1674814"/>
            <a:ext cx="8077200" cy="2696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1775" indent="-231775">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5000"/>
              </a:spcBef>
              <a:buClr>
                <a:schemeClr val="accent2"/>
              </a:buClr>
              <a:buFontTx/>
              <a:buChar char="•"/>
            </a:pPr>
            <a:r>
              <a:rPr lang="en-US" altLang="en-US" dirty="0"/>
              <a:t>A recursion tree models the costs (time) of a recursive execution of an algorithm.</a:t>
            </a:r>
          </a:p>
          <a:p>
            <a:pPr>
              <a:lnSpc>
                <a:spcPct val="90000"/>
              </a:lnSpc>
              <a:spcBef>
                <a:spcPct val="25000"/>
              </a:spcBef>
              <a:buClr>
                <a:schemeClr val="accent2"/>
              </a:buClr>
              <a:buFontTx/>
              <a:buChar char="•"/>
            </a:pPr>
            <a:r>
              <a:rPr lang="en-US" altLang="en-US" dirty="0"/>
              <a:t>The recursion tree method is good for generating guesses for the substitution method.</a:t>
            </a:r>
          </a:p>
          <a:p>
            <a:pPr>
              <a:lnSpc>
                <a:spcPct val="90000"/>
              </a:lnSpc>
              <a:spcBef>
                <a:spcPct val="25000"/>
              </a:spcBef>
              <a:buClr>
                <a:schemeClr val="accent2"/>
              </a:buClr>
              <a:buFontTx/>
              <a:buChar char="•"/>
            </a:pPr>
            <a:r>
              <a:rPr lang="en-US" altLang="en-US" dirty="0"/>
              <a:t>The recursion-tree method can be unreliable, just like any method that uses ellipses (…).</a:t>
            </a:r>
          </a:p>
          <a:p>
            <a:pPr>
              <a:lnSpc>
                <a:spcPct val="90000"/>
              </a:lnSpc>
              <a:spcBef>
                <a:spcPct val="25000"/>
              </a:spcBef>
              <a:buClr>
                <a:schemeClr val="accent2"/>
              </a:buClr>
              <a:buFontTx/>
              <a:buChar char="•"/>
            </a:pPr>
            <a:r>
              <a:rPr lang="en-US" altLang="en-US" dirty="0"/>
              <a:t>The recursion-tree method promotes intuition, however.</a:t>
            </a:r>
          </a:p>
        </p:txBody>
      </p:sp>
    </p:spTree>
    <p:extLst>
      <p:ext uri="{BB962C8B-B14F-4D97-AF65-F5344CB8AC3E}">
        <p14:creationId xmlns:p14="http://schemas.microsoft.com/office/powerpoint/2010/main" val="24644237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US" altLang="en-US" cap="none" dirty="0" smtClean="0">
                <a:solidFill>
                  <a:schemeClr val="tx1"/>
                </a:solidFill>
              </a:rPr>
              <a:t>Example Of Recursion Tree</a:t>
            </a:r>
            <a:endParaRPr lang="en-US" altLang="en-US" cap="none" dirty="0">
              <a:solidFill>
                <a:schemeClr val="tx1"/>
              </a:solidFill>
            </a:endParaRPr>
          </a:p>
        </p:txBody>
      </p:sp>
      <p:sp>
        <p:nvSpPr>
          <p:cNvPr id="82946" name="Line 2"/>
          <p:cNvSpPr>
            <a:spLocks noChangeShapeType="1"/>
          </p:cNvSpPr>
          <p:nvPr/>
        </p:nvSpPr>
        <p:spPr bwMode="auto">
          <a:xfrm flipH="1">
            <a:off x="3810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47" name="Line 3"/>
          <p:cNvSpPr>
            <a:spLocks noChangeShapeType="1"/>
          </p:cNvSpPr>
          <p:nvPr/>
        </p:nvSpPr>
        <p:spPr bwMode="auto">
          <a:xfrm>
            <a:off x="5334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49" name="Line 5"/>
          <p:cNvSpPr>
            <a:spLocks noChangeShapeType="1"/>
          </p:cNvSpPr>
          <p:nvPr/>
        </p:nvSpPr>
        <p:spPr bwMode="auto">
          <a:xfrm>
            <a:off x="8305800" y="4038600"/>
            <a:ext cx="6096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50" name="Line 6"/>
          <p:cNvSpPr>
            <a:spLocks noChangeShapeType="1"/>
          </p:cNvSpPr>
          <p:nvPr/>
        </p:nvSpPr>
        <p:spPr bwMode="auto">
          <a:xfrm>
            <a:off x="6553200" y="2438400"/>
            <a:ext cx="29718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51" name="Text Box 7"/>
          <p:cNvSpPr txBox="1">
            <a:spLocks noChangeArrowheads="1"/>
          </p:cNvSpPr>
          <p:nvPr/>
        </p:nvSpPr>
        <p:spPr bwMode="auto">
          <a:xfrm>
            <a:off x="1656517" y="1709667"/>
            <a:ext cx="3291478"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Solve </a:t>
            </a:r>
            <a:r>
              <a:rPr lang="en-US" altLang="en-US" i="1" dirty="0"/>
              <a:t>T</a:t>
            </a:r>
            <a:r>
              <a:rPr lang="en-US" altLang="en-US" dirty="0"/>
              <a:t>(</a:t>
            </a:r>
            <a:r>
              <a:rPr lang="en-US" altLang="en-US" i="1" dirty="0"/>
              <a:t>n</a:t>
            </a:r>
            <a:r>
              <a:rPr lang="en-US" altLang="en-US" dirty="0"/>
              <a:t>) = </a:t>
            </a:r>
            <a:r>
              <a:rPr lang="en-US" altLang="en-US" i="1" dirty="0"/>
              <a:t>T</a:t>
            </a:r>
            <a:r>
              <a:rPr lang="en-US" altLang="en-US" dirty="0"/>
              <a:t>(</a:t>
            </a:r>
            <a:r>
              <a:rPr lang="en-US" altLang="en-US" i="1" dirty="0"/>
              <a:t>n</a:t>
            </a:r>
            <a:r>
              <a:rPr lang="en-US" altLang="en-US" dirty="0"/>
              <a:t>/4) + </a:t>
            </a:r>
            <a:r>
              <a:rPr lang="en-US" altLang="en-US" i="1" dirty="0"/>
              <a:t>T</a:t>
            </a:r>
            <a:r>
              <a:rPr lang="en-US" altLang="en-US" dirty="0"/>
              <a:t>(</a:t>
            </a:r>
            <a:r>
              <a:rPr lang="en-US" altLang="en-US" i="1" dirty="0"/>
              <a:t>n/</a:t>
            </a:r>
            <a:r>
              <a:rPr lang="en-US" altLang="en-US" dirty="0"/>
              <a:t>2)</a:t>
            </a:r>
            <a:r>
              <a:rPr lang="en-US" altLang="en-US" i="1" dirty="0"/>
              <a:t> + n</a:t>
            </a:r>
            <a:r>
              <a:rPr lang="en-US" altLang="en-US" baseline="30000" dirty="0"/>
              <a:t>2</a:t>
            </a:r>
            <a:r>
              <a:rPr lang="en-US" altLang="en-US" dirty="0"/>
              <a:t>:</a:t>
            </a:r>
          </a:p>
        </p:txBody>
      </p:sp>
      <p:sp>
        <p:nvSpPr>
          <p:cNvPr id="82952" name="Line 8"/>
          <p:cNvSpPr>
            <a:spLocks noChangeShapeType="1"/>
          </p:cNvSpPr>
          <p:nvPr/>
        </p:nvSpPr>
        <p:spPr bwMode="auto">
          <a:xfrm flipH="1">
            <a:off x="248285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53" name="Line 9"/>
          <p:cNvSpPr>
            <a:spLocks noChangeShapeType="1"/>
          </p:cNvSpPr>
          <p:nvPr/>
        </p:nvSpPr>
        <p:spPr bwMode="auto">
          <a:xfrm flipH="1">
            <a:off x="301625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54" name="Line 10"/>
          <p:cNvSpPr>
            <a:spLocks noChangeShapeType="1"/>
          </p:cNvSpPr>
          <p:nvPr/>
        </p:nvSpPr>
        <p:spPr bwMode="auto">
          <a:xfrm flipH="1">
            <a:off x="614045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55" name="Line 11"/>
          <p:cNvSpPr>
            <a:spLocks noChangeShapeType="1"/>
          </p:cNvSpPr>
          <p:nvPr/>
        </p:nvSpPr>
        <p:spPr bwMode="auto">
          <a:xfrm>
            <a:off x="697865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56" name="Line 12"/>
          <p:cNvSpPr>
            <a:spLocks noChangeShapeType="1"/>
          </p:cNvSpPr>
          <p:nvPr/>
        </p:nvSpPr>
        <p:spPr bwMode="auto">
          <a:xfrm>
            <a:off x="385445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57" name="Rectangle 13"/>
          <p:cNvSpPr>
            <a:spLocks noChangeArrowheads="1"/>
          </p:cNvSpPr>
          <p:nvPr/>
        </p:nvSpPr>
        <p:spPr bwMode="auto">
          <a:xfrm>
            <a:off x="2499150" y="3733800"/>
            <a:ext cx="864339"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solidFill>
                  <a:srgbClr val="009999"/>
                </a:solidFill>
              </a:rPr>
              <a:t>(</a:t>
            </a:r>
            <a:r>
              <a:rPr lang="en-US" altLang="en-US" i="1" dirty="0"/>
              <a:t>n</a:t>
            </a:r>
            <a:r>
              <a:rPr lang="en-US" altLang="en-US" dirty="0"/>
              <a:t>/16)</a:t>
            </a:r>
            <a:r>
              <a:rPr lang="en-US" altLang="en-US" baseline="30000" dirty="0"/>
              <a:t>2</a:t>
            </a:r>
          </a:p>
        </p:txBody>
      </p:sp>
      <p:sp>
        <p:nvSpPr>
          <p:cNvPr id="82958" name="Rectangle 14"/>
          <p:cNvSpPr>
            <a:spLocks noChangeArrowheads="1"/>
          </p:cNvSpPr>
          <p:nvPr/>
        </p:nvSpPr>
        <p:spPr bwMode="auto">
          <a:xfrm>
            <a:off x="4210293" y="3733800"/>
            <a:ext cx="737702"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solidFill>
                  <a:srgbClr val="009999"/>
                </a:solidFill>
              </a:rPr>
              <a:t>(</a:t>
            </a:r>
            <a:r>
              <a:rPr lang="en-US" altLang="en-US" i="1" dirty="0"/>
              <a:t>n</a:t>
            </a:r>
            <a:r>
              <a:rPr lang="en-US" altLang="en-US" dirty="0"/>
              <a:t>/8)</a:t>
            </a:r>
            <a:r>
              <a:rPr lang="en-US" altLang="en-US" baseline="30000" dirty="0"/>
              <a:t>2</a:t>
            </a:r>
          </a:p>
        </p:txBody>
      </p:sp>
      <p:sp>
        <p:nvSpPr>
          <p:cNvPr id="82959" name="Rectangle 15"/>
          <p:cNvSpPr>
            <a:spLocks noChangeArrowheads="1"/>
          </p:cNvSpPr>
          <p:nvPr/>
        </p:nvSpPr>
        <p:spPr bwMode="auto">
          <a:xfrm>
            <a:off x="5761280" y="3732213"/>
            <a:ext cx="737702"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t>(</a:t>
            </a:r>
            <a:r>
              <a:rPr lang="en-US" altLang="en-US" i="1" dirty="0"/>
              <a:t>n</a:t>
            </a:r>
            <a:r>
              <a:rPr lang="en-US" altLang="en-US" dirty="0"/>
              <a:t>/8)</a:t>
            </a:r>
            <a:r>
              <a:rPr lang="en-US" altLang="en-US" baseline="30000" dirty="0"/>
              <a:t>2</a:t>
            </a:r>
          </a:p>
        </p:txBody>
      </p:sp>
      <p:sp>
        <p:nvSpPr>
          <p:cNvPr id="82960" name="Rectangle 16"/>
          <p:cNvSpPr>
            <a:spLocks noChangeArrowheads="1"/>
          </p:cNvSpPr>
          <p:nvPr/>
        </p:nvSpPr>
        <p:spPr bwMode="auto">
          <a:xfrm>
            <a:off x="7412280" y="3732213"/>
            <a:ext cx="737702"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t>(</a:t>
            </a:r>
            <a:r>
              <a:rPr lang="en-US" altLang="en-US" i="1" dirty="0"/>
              <a:t>n</a:t>
            </a:r>
            <a:r>
              <a:rPr lang="en-US" altLang="en-US" dirty="0"/>
              <a:t>/4)</a:t>
            </a:r>
            <a:r>
              <a:rPr lang="en-US" altLang="en-US" baseline="30000" dirty="0"/>
              <a:t>2</a:t>
            </a:r>
          </a:p>
        </p:txBody>
      </p:sp>
      <p:sp>
        <p:nvSpPr>
          <p:cNvPr id="82961" name="Rectangle 17"/>
          <p:cNvSpPr>
            <a:spLocks noChangeArrowheads="1"/>
          </p:cNvSpPr>
          <p:nvPr/>
        </p:nvSpPr>
        <p:spPr bwMode="auto">
          <a:xfrm>
            <a:off x="3400668" y="2911475"/>
            <a:ext cx="737702"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a:t>
            </a:r>
            <a:r>
              <a:rPr lang="en-US" altLang="en-US" i="1"/>
              <a:t>n</a:t>
            </a:r>
            <a:r>
              <a:rPr lang="en-US" altLang="en-US"/>
              <a:t>/4)</a:t>
            </a:r>
            <a:r>
              <a:rPr lang="en-US" altLang="en-US" baseline="30000"/>
              <a:t>2</a:t>
            </a:r>
          </a:p>
        </p:txBody>
      </p:sp>
      <p:sp>
        <p:nvSpPr>
          <p:cNvPr id="82963" name="Rectangle 19"/>
          <p:cNvSpPr>
            <a:spLocks noChangeArrowheads="1"/>
          </p:cNvSpPr>
          <p:nvPr/>
        </p:nvSpPr>
        <p:spPr bwMode="auto">
          <a:xfrm>
            <a:off x="2309096" y="5181600"/>
            <a:ext cx="607859"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latin typeface="Symbol" panose="05050102010706020507" pitchFamily="18" charset="2"/>
              </a:rPr>
              <a:t>Q</a:t>
            </a:r>
            <a:r>
              <a:rPr lang="en-US" altLang="en-US" dirty="0"/>
              <a:t>(1)</a:t>
            </a:r>
          </a:p>
        </p:txBody>
      </p:sp>
      <p:sp>
        <p:nvSpPr>
          <p:cNvPr id="82964" name="Text Box 20"/>
          <p:cNvSpPr txBox="1">
            <a:spLocks noChangeArrowheads="1"/>
          </p:cNvSpPr>
          <p:nvPr/>
        </p:nvSpPr>
        <p:spPr bwMode="auto">
          <a:xfrm rot="17366799">
            <a:off x="2442583" y="4530208"/>
            <a:ext cx="415498"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t>…</a:t>
            </a:r>
          </a:p>
        </p:txBody>
      </p:sp>
      <p:sp>
        <p:nvSpPr>
          <p:cNvPr id="82966" name="Line 22"/>
          <p:cNvSpPr>
            <a:spLocks noChangeShapeType="1"/>
          </p:cNvSpPr>
          <p:nvPr/>
        </p:nvSpPr>
        <p:spPr bwMode="auto">
          <a:xfrm>
            <a:off x="7467600" y="3200400"/>
            <a:ext cx="16764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82967" name="Line 23"/>
          <p:cNvSpPr>
            <a:spLocks noChangeShapeType="1"/>
          </p:cNvSpPr>
          <p:nvPr/>
        </p:nvSpPr>
        <p:spPr bwMode="auto">
          <a:xfrm>
            <a:off x="5334000" y="2438400"/>
            <a:ext cx="42672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aphicFrame>
        <p:nvGraphicFramePr>
          <p:cNvPr id="82968" name="Object 24"/>
          <p:cNvGraphicFramePr>
            <a:graphicFrameLocks noChangeAspect="1"/>
          </p:cNvGraphicFramePr>
          <p:nvPr>
            <p:extLst>
              <p:ext uri="{D42A27DB-BD31-4B8C-83A1-F6EECF244321}">
                <p14:modId xmlns:p14="http://schemas.microsoft.com/office/powerpoint/2010/main" val="3613043690"/>
              </p:ext>
            </p:extLst>
          </p:nvPr>
        </p:nvGraphicFramePr>
        <p:xfrm>
          <a:off x="9537700" y="2984500"/>
          <a:ext cx="355600" cy="393700"/>
        </p:xfrm>
        <a:graphic>
          <a:graphicData uri="http://schemas.openxmlformats.org/presentationml/2006/ole">
            <mc:AlternateContent xmlns:mc="http://schemas.openxmlformats.org/markup-compatibility/2006">
              <mc:Choice xmlns:v="urn:schemas-microsoft-com:vml" Requires="v">
                <p:oleObj spid="_x0000_s1074" name="Equation" r:id="rId3" imgW="355320" imgH="393480" progId="Equation.3">
                  <p:embed/>
                </p:oleObj>
              </mc:Choice>
              <mc:Fallback>
                <p:oleObj name="Equation" r:id="rId3" imgW="355320" imgH="393480" progId="Equation.3">
                  <p:embed/>
                  <p:pic>
                    <p:nvPicPr>
                      <p:cNvPr id="82968" name="Object 24"/>
                      <p:cNvPicPr>
                        <a:picLocks noChangeAspect="1" noChangeArrowheads="1"/>
                      </p:cNvPicPr>
                      <p:nvPr/>
                    </p:nvPicPr>
                    <p:blipFill>
                      <a:blip r:embed="rId4"/>
                      <a:srcRect/>
                      <a:stretch>
                        <a:fillRect/>
                      </a:stretch>
                    </p:blipFill>
                    <p:spPr bwMode="auto">
                      <a:xfrm>
                        <a:off x="9537700" y="2984500"/>
                        <a:ext cx="355600" cy="3937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69" name="Object 25"/>
          <p:cNvGraphicFramePr>
            <a:graphicFrameLocks noChangeAspect="1"/>
          </p:cNvGraphicFramePr>
          <p:nvPr>
            <p:extLst>
              <p:ext uri="{D42A27DB-BD31-4B8C-83A1-F6EECF244321}">
                <p14:modId xmlns:p14="http://schemas.microsoft.com/office/powerpoint/2010/main" val="3255289904"/>
              </p:ext>
            </p:extLst>
          </p:nvPr>
        </p:nvGraphicFramePr>
        <p:xfrm>
          <a:off x="9842500" y="2317750"/>
          <a:ext cx="177800" cy="203200"/>
        </p:xfrm>
        <a:graphic>
          <a:graphicData uri="http://schemas.openxmlformats.org/presentationml/2006/ole">
            <mc:AlternateContent xmlns:mc="http://schemas.openxmlformats.org/markup-compatibility/2006">
              <mc:Choice xmlns:v="urn:schemas-microsoft-com:vml" Requires="v">
                <p:oleObj spid="_x0000_s1075" name="Equation" r:id="rId5" imgW="177480" imgH="203040" progId="Equation.3">
                  <p:embed/>
                </p:oleObj>
              </mc:Choice>
              <mc:Fallback>
                <p:oleObj name="Equation" r:id="rId5" imgW="177480" imgH="203040" progId="Equation.3">
                  <p:embed/>
                  <p:pic>
                    <p:nvPicPr>
                      <p:cNvPr id="82969" name="Object 25"/>
                      <p:cNvPicPr>
                        <a:picLocks noChangeAspect="1" noChangeArrowheads="1"/>
                      </p:cNvPicPr>
                      <p:nvPr/>
                    </p:nvPicPr>
                    <p:blipFill>
                      <a:blip r:embed="rId6"/>
                      <a:srcRect/>
                      <a:stretch>
                        <a:fillRect/>
                      </a:stretch>
                    </p:blipFill>
                    <p:spPr bwMode="auto">
                      <a:xfrm>
                        <a:off x="9842500" y="2317750"/>
                        <a:ext cx="177800" cy="2032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70" name="Object 26"/>
          <p:cNvGraphicFramePr>
            <a:graphicFrameLocks noChangeAspect="1"/>
          </p:cNvGraphicFramePr>
          <p:nvPr>
            <p:extLst>
              <p:ext uri="{D42A27DB-BD31-4B8C-83A1-F6EECF244321}">
                <p14:modId xmlns:p14="http://schemas.microsoft.com/office/powerpoint/2010/main" val="813023604"/>
              </p:ext>
            </p:extLst>
          </p:nvPr>
        </p:nvGraphicFramePr>
        <p:xfrm>
          <a:off x="9359900" y="3822700"/>
          <a:ext cx="457200" cy="393700"/>
        </p:xfrm>
        <a:graphic>
          <a:graphicData uri="http://schemas.openxmlformats.org/presentationml/2006/ole">
            <mc:AlternateContent xmlns:mc="http://schemas.openxmlformats.org/markup-compatibility/2006">
              <mc:Choice xmlns:v="urn:schemas-microsoft-com:vml" Requires="v">
                <p:oleObj spid="_x0000_s1076" name="Equation" r:id="rId7" imgW="457200" imgH="393480" progId="Equation.3">
                  <p:embed/>
                </p:oleObj>
              </mc:Choice>
              <mc:Fallback>
                <p:oleObj name="Equation" r:id="rId7" imgW="457200" imgH="393480" progId="Equation.3">
                  <p:embed/>
                  <p:pic>
                    <p:nvPicPr>
                      <p:cNvPr id="82970" name="Object 26"/>
                      <p:cNvPicPr>
                        <a:picLocks noChangeAspect="1" noChangeArrowheads="1"/>
                      </p:cNvPicPr>
                      <p:nvPr/>
                    </p:nvPicPr>
                    <p:blipFill>
                      <a:blip r:embed="rId8"/>
                      <a:srcRect/>
                      <a:stretch>
                        <a:fillRect/>
                      </a:stretch>
                    </p:blipFill>
                    <p:spPr bwMode="auto">
                      <a:xfrm>
                        <a:off x="9359900" y="3822700"/>
                        <a:ext cx="457200" cy="3937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72" name="Object 28"/>
          <p:cNvGraphicFramePr>
            <a:graphicFrameLocks noChangeAspect="1"/>
          </p:cNvGraphicFramePr>
          <p:nvPr>
            <p:extLst>
              <p:ext uri="{D42A27DB-BD31-4B8C-83A1-F6EECF244321}">
                <p14:modId xmlns:p14="http://schemas.microsoft.com/office/powerpoint/2010/main" val="3467803818"/>
              </p:ext>
            </p:extLst>
          </p:nvPr>
        </p:nvGraphicFramePr>
        <p:xfrm>
          <a:off x="6553200" y="5306157"/>
          <a:ext cx="3810000" cy="637441"/>
        </p:xfrm>
        <a:graphic>
          <a:graphicData uri="http://schemas.openxmlformats.org/presentationml/2006/ole">
            <mc:AlternateContent xmlns:mc="http://schemas.openxmlformats.org/markup-compatibility/2006">
              <mc:Choice xmlns:v="urn:schemas-microsoft-com:vml" Requires="v">
                <p:oleObj spid="_x0000_s1077" name="Equation" r:id="rId9" imgW="1650960" imgH="253800" progId="Equation.3">
                  <p:embed/>
                </p:oleObj>
              </mc:Choice>
              <mc:Fallback>
                <p:oleObj name="Equation" r:id="rId9" imgW="1650960" imgH="253800" progId="Equation.3">
                  <p:embed/>
                  <p:pic>
                    <p:nvPicPr>
                      <p:cNvPr id="82972" name="Object 28"/>
                      <p:cNvPicPr>
                        <a:picLocks noChangeAspect="1" noChangeArrowheads="1"/>
                      </p:cNvPicPr>
                      <p:nvPr/>
                    </p:nvPicPr>
                    <p:blipFill>
                      <a:blip r:embed="rId10"/>
                      <a:srcRect/>
                      <a:stretch>
                        <a:fillRect/>
                      </a:stretch>
                    </p:blipFill>
                    <p:spPr bwMode="auto">
                      <a:xfrm>
                        <a:off x="6553200" y="5306157"/>
                        <a:ext cx="3810000" cy="637441"/>
                      </a:xfrm>
                      <a:prstGeom prst="rect">
                        <a:avLst/>
                      </a:prstGeom>
                      <a:solidFill>
                        <a:schemeClr val="bg1"/>
                      </a:solidFill>
                      <a:ln>
                        <a:noFill/>
                      </a:ln>
                      <a:effectLst/>
                    </p:spPr>
                  </p:pic>
                </p:oleObj>
              </mc:Fallback>
            </mc:AlternateContent>
          </a:graphicData>
        </a:graphic>
      </p:graphicFrame>
      <p:sp>
        <p:nvSpPr>
          <p:cNvPr id="82973" name="Text Box 29"/>
          <p:cNvSpPr txBox="1">
            <a:spLocks noChangeArrowheads="1"/>
          </p:cNvSpPr>
          <p:nvPr/>
        </p:nvSpPr>
        <p:spPr bwMode="auto">
          <a:xfrm rot="16200000">
            <a:off x="9454570" y="4549259"/>
            <a:ext cx="415498"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solidFill>
                  <a:srgbClr val="009999"/>
                </a:solidFill>
              </a:rPr>
              <a:t>…</a:t>
            </a:r>
          </a:p>
        </p:txBody>
      </p:sp>
      <p:sp>
        <p:nvSpPr>
          <p:cNvPr id="82974" name="Text Box 30"/>
          <p:cNvSpPr txBox="1">
            <a:spLocks noChangeArrowheads="1"/>
          </p:cNvSpPr>
          <p:nvPr/>
        </p:nvSpPr>
        <p:spPr bwMode="auto">
          <a:xfrm>
            <a:off x="5140018" y="5364163"/>
            <a:ext cx="9051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a:t>Total  </a:t>
            </a:r>
            <a:r>
              <a:rPr lang="en-US" altLang="en-US">
                <a:solidFill>
                  <a:srgbClr val="009999"/>
                </a:solidFill>
              </a:rPr>
              <a:t>=</a:t>
            </a:r>
          </a:p>
        </p:txBody>
      </p:sp>
      <p:sp>
        <p:nvSpPr>
          <p:cNvPr id="82975" name="Text Box 31"/>
          <p:cNvSpPr txBox="1">
            <a:spLocks noChangeArrowheads="1"/>
          </p:cNvSpPr>
          <p:nvPr/>
        </p:nvSpPr>
        <p:spPr bwMode="auto">
          <a:xfrm>
            <a:off x="5622926" y="5897563"/>
            <a:ext cx="8851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 </a:t>
            </a:r>
            <a:r>
              <a:rPr lang="en-US" altLang="en-US" dirty="0">
                <a:latin typeface="Symbol" panose="05050102010706020507" pitchFamily="18" charset="2"/>
              </a:rPr>
              <a:t>Q</a:t>
            </a:r>
            <a:r>
              <a:rPr lang="en-US" altLang="en-US" dirty="0"/>
              <a:t>(</a:t>
            </a:r>
            <a:r>
              <a:rPr lang="en-US" altLang="en-US" i="1" dirty="0"/>
              <a:t>n</a:t>
            </a:r>
            <a:r>
              <a:rPr lang="en-US" altLang="en-US" baseline="30000" dirty="0"/>
              <a:t>2</a:t>
            </a:r>
            <a:r>
              <a:rPr lang="en-US" altLang="en-US" dirty="0"/>
              <a:t>)</a:t>
            </a:r>
          </a:p>
        </p:txBody>
      </p:sp>
      <p:sp>
        <p:nvSpPr>
          <p:cNvPr id="82965" name="Rectangle 21"/>
          <p:cNvSpPr>
            <a:spLocks noChangeArrowheads="1"/>
          </p:cNvSpPr>
          <p:nvPr/>
        </p:nvSpPr>
        <p:spPr bwMode="auto">
          <a:xfrm>
            <a:off x="5147106" y="2133600"/>
            <a:ext cx="370614"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i="1">
                <a:solidFill>
                  <a:srgbClr val="009999"/>
                </a:solidFill>
              </a:rPr>
              <a:t>n</a:t>
            </a:r>
            <a:r>
              <a:rPr lang="en-US" altLang="en-US" baseline="30000">
                <a:solidFill>
                  <a:srgbClr val="009999"/>
                </a:solidFill>
              </a:rPr>
              <a:t>2</a:t>
            </a:r>
          </a:p>
        </p:txBody>
      </p:sp>
      <p:sp>
        <p:nvSpPr>
          <p:cNvPr id="82962" name="Rectangle 18"/>
          <p:cNvSpPr>
            <a:spLocks noChangeArrowheads="1"/>
          </p:cNvSpPr>
          <p:nvPr/>
        </p:nvSpPr>
        <p:spPr bwMode="auto">
          <a:xfrm>
            <a:off x="6621705" y="2895600"/>
            <a:ext cx="737702"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dirty="0">
                <a:solidFill>
                  <a:srgbClr val="009999"/>
                </a:solidFill>
              </a:rPr>
              <a:t>(</a:t>
            </a:r>
            <a:r>
              <a:rPr lang="en-US" altLang="en-US" i="1" dirty="0"/>
              <a:t>n</a:t>
            </a:r>
            <a:r>
              <a:rPr lang="en-US" altLang="en-US" dirty="0"/>
              <a:t>/2)</a:t>
            </a:r>
            <a:r>
              <a:rPr lang="en-US" altLang="en-US" baseline="30000" dirty="0"/>
              <a:t>2</a:t>
            </a:r>
          </a:p>
        </p:txBody>
      </p:sp>
      <p:sp>
        <p:nvSpPr>
          <p:cNvPr id="82976" name="Text Box 32"/>
          <p:cNvSpPr txBox="1">
            <a:spLocks noChangeArrowheads="1"/>
          </p:cNvSpPr>
          <p:nvPr/>
        </p:nvSpPr>
        <p:spPr bwMode="auto">
          <a:xfrm>
            <a:off x="7375525" y="5897563"/>
            <a:ext cx="16097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dirty="0"/>
              <a:t>geometric series</a:t>
            </a:r>
          </a:p>
        </p:txBody>
      </p:sp>
      <p:sp>
        <p:nvSpPr>
          <p:cNvPr id="82977" name="AutoShape 33" descr="Appendix: geometric series">
            <a:hlinkClick r:id="rId11" action="ppaction://hlinksldjump" highlightClick="1"/>
          </p:cNvPr>
          <p:cNvSpPr>
            <a:spLocks noChangeArrowheads="1"/>
          </p:cNvSpPr>
          <p:nvPr/>
        </p:nvSpPr>
        <p:spPr bwMode="auto">
          <a:xfrm>
            <a:off x="10210800" y="6096000"/>
            <a:ext cx="304800" cy="304800"/>
          </a:xfrm>
          <a:prstGeom prst="actionButtonInformation">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Tree>
    <p:extLst>
      <p:ext uri="{BB962C8B-B14F-4D97-AF65-F5344CB8AC3E}">
        <p14:creationId xmlns:p14="http://schemas.microsoft.com/office/powerpoint/2010/main" val="2786571640"/>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cap="none" dirty="0" smtClean="0">
                <a:solidFill>
                  <a:schemeClr val="tx1"/>
                </a:solidFill>
              </a:rPr>
              <a:t>The Master Method</a:t>
            </a:r>
            <a:endParaRPr lang="en-US" altLang="en-US" cap="none" dirty="0">
              <a:solidFill>
                <a:schemeClr val="tx1"/>
              </a:solidFill>
            </a:endParaRPr>
          </a:p>
        </p:txBody>
      </p:sp>
      <p:sp>
        <p:nvSpPr>
          <p:cNvPr id="84995" name="Text Box 3"/>
          <p:cNvSpPr txBox="1">
            <a:spLocks noChangeArrowheads="1"/>
          </p:cNvSpPr>
          <p:nvPr/>
        </p:nvSpPr>
        <p:spPr bwMode="auto">
          <a:xfrm>
            <a:off x="2286001" y="2119314"/>
            <a:ext cx="7559675" cy="1075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spcBef>
                <a:spcPct val="35000"/>
              </a:spcBef>
            </a:pPr>
            <a:r>
              <a:rPr lang="en-US" altLang="en-US"/>
              <a:t>The master method applies to recurrences of the form</a:t>
            </a:r>
          </a:p>
          <a:p>
            <a:pPr algn="ctr">
              <a:lnSpc>
                <a:spcPct val="95000"/>
              </a:lnSpc>
              <a:spcBef>
                <a:spcPct val="35000"/>
              </a:spcBef>
            </a:pPr>
            <a:r>
              <a:rPr lang="en-US" altLang="en-US" i="1">
                <a:solidFill>
                  <a:srgbClr val="009999"/>
                </a:solidFill>
              </a:rPr>
              <a:t>T</a:t>
            </a:r>
            <a:r>
              <a:rPr lang="en-US" altLang="en-US">
                <a:solidFill>
                  <a:srgbClr val="009999"/>
                </a:solidFill>
              </a:rPr>
              <a:t>(</a:t>
            </a:r>
            <a:r>
              <a:rPr lang="en-US" altLang="en-US" i="1">
                <a:solidFill>
                  <a:srgbClr val="009999"/>
                </a:solidFill>
              </a:rPr>
              <a:t>n</a:t>
            </a:r>
            <a:r>
              <a:rPr lang="en-US" altLang="en-US">
                <a:solidFill>
                  <a:srgbClr val="009999"/>
                </a:solidFill>
              </a:rPr>
              <a:t>) = </a:t>
            </a:r>
            <a:r>
              <a:rPr lang="en-US" altLang="en-US" i="1">
                <a:solidFill>
                  <a:srgbClr val="009999"/>
                </a:solidFill>
              </a:rPr>
              <a:t>a T</a:t>
            </a:r>
            <a:r>
              <a:rPr lang="en-US" altLang="en-US">
                <a:solidFill>
                  <a:srgbClr val="009999"/>
                </a:solidFill>
              </a:rPr>
              <a:t>(</a:t>
            </a:r>
            <a:r>
              <a:rPr lang="en-US" altLang="en-US" i="1">
                <a:solidFill>
                  <a:srgbClr val="009999"/>
                </a:solidFill>
              </a:rPr>
              <a:t>n</a:t>
            </a:r>
            <a:r>
              <a:rPr lang="en-US" altLang="en-US">
                <a:solidFill>
                  <a:srgbClr val="009999"/>
                </a:solidFill>
              </a:rPr>
              <a:t>/</a:t>
            </a:r>
            <a:r>
              <a:rPr lang="en-US" altLang="en-US" i="1">
                <a:solidFill>
                  <a:srgbClr val="009999"/>
                </a:solidFill>
              </a:rPr>
              <a:t>b</a:t>
            </a:r>
            <a:r>
              <a:rPr lang="en-US" altLang="en-US">
                <a:solidFill>
                  <a:srgbClr val="009999"/>
                </a:solidFill>
              </a:rPr>
              <a:t>) + </a:t>
            </a:r>
            <a:r>
              <a:rPr lang="en-US" altLang="en-US" i="1">
                <a:solidFill>
                  <a:srgbClr val="009999"/>
                </a:solidFill>
              </a:rPr>
              <a:t>f </a:t>
            </a:r>
            <a:r>
              <a:rPr lang="en-US" altLang="en-US">
                <a:solidFill>
                  <a:srgbClr val="009999"/>
                </a:solidFill>
              </a:rPr>
              <a:t>(</a:t>
            </a:r>
            <a:r>
              <a:rPr lang="en-US" altLang="en-US" i="1">
                <a:solidFill>
                  <a:srgbClr val="009999"/>
                </a:solidFill>
              </a:rPr>
              <a:t>n</a:t>
            </a:r>
            <a:r>
              <a:rPr lang="en-US" altLang="en-US">
                <a:solidFill>
                  <a:srgbClr val="009999"/>
                </a:solidFill>
              </a:rPr>
              <a:t>) </a:t>
            </a:r>
            <a:r>
              <a:rPr lang="en-US" altLang="en-US"/>
              <a:t>, </a:t>
            </a:r>
          </a:p>
          <a:p>
            <a:pPr>
              <a:lnSpc>
                <a:spcPct val="95000"/>
              </a:lnSpc>
              <a:spcBef>
                <a:spcPct val="35000"/>
              </a:spcBef>
            </a:pPr>
            <a:r>
              <a:rPr lang="en-US" altLang="en-US"/>
              <a:t>where </a:t>
            </a:r>
            <a:r>
              <a:rPr lang="en-US" altLang="en-US" i="1">
                <a:solidFill>
                  <a:srgbClr val="009999"/>
                </a:solidFill>
              </a:rPr>
              <a:t>a</a:t>
            </a:r>
            <a:r>
              <a:rPr lang="en-US" altLang="en-US">
                <a:solidFill>
                  <a:srgbClr val="009999"/>
                </a:solidFill>
              </a:rPr>
              <a:t> </a:t>
            </a:r>
            <a:r>
              <a:rPr lang="en-US" altLang="en-US">
                <a:solidFill>
                  <a:srgbClr val="009999"/>
                </a:solidFill>
                <a:latin typeface="Symbol" panose="05050102010706020507" pitchFamily="18" charset="2"/>
              </a:rPr>
              <a:t>³</a:t>
            </a:r>
            <a:r>
              <a:rPr lang="en-US" altLang="en-US">
                <a:solidFill>
                  <a:srgbClr val="009999"/>
                </a:solidFill>
              </a:rPr>
              <a:t> 1</a:t>
            </a:r>
            <a:r>
              <a:rPr lang="en-US" altLang="en-US"/>
              <a:t>, </a:t>
            </a:r>
            <a:r>
              <a:rPr lang="en-US" altLang="en-US" i="1">
                <a:solidFill>
                  <a:srgbClr val="009999"/>
                </a:solidFill>
              </a:rPr>
              <a:t>b</a:t>
            </a:r>
            <a:r>
              <a:rPr lang="en-US" altLang="en-US">
                <a:solidFill>
                  <a:srgbClr val="009999"/>
                </a:solidFill>
              </a:rPr>
              <a:t> &gt; 1</a:t>
            </a:r>
            <a:r>
              <a:rPr lang="en-US" altLang="en-US"/>
              <a:t>, and  </a:t>
            </a:r>
            <a:r>
              <a:rPr lang="en-US" altLang="en-US" i="1">
                <a:solidFill>
                  <a:srgbClr val="009999"/>
                </a:solidFill>
              </a:rPr>
              <a:t>f</a:t>
            </a:r>
            <a:r>
              <a:rPr lang="en-US" altLang="en-US"/>
              <a:t>  is asymptotically positive.</a:t>
            </a:r>
          </a:p>
        </p:txBody>
      </p:sp>
    </p:spTree>
    <p:extLst>
      <p:ext uri="{BB962C8B-B14F-4D97-AF65-F5344CB8AC3E}">
        <p14:creationId xmlns:p14="http://schemas.microsoft.com/office/powerpoint/2010/main" val="3922233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cap="none" dirty="0" smtClean="0">
                <a:solidFill>
                  <a:schemeClr val="tx1"/>
                </a:solidFill>
              </a:rPr>
              <a:t>Three Common Cases</a:t>
            </a:r>
            <a:endParaRPr lang="en-US" altLang="en-US" cap="none" dirty="0">
              <a:solidFill>
                <a:schemeClr val="tx1"/>
              </a:solidFill>
            </a:endParaRPr>
          </a:p>
        </p:txBody>
      </p:sp>
      <p:sp>
        <p:nvSpPr>
          <p:cNvPr id="86020" name="Text Box 4"/>
          <p:cNvSpPr txBox="1">
            <a:spLocks noChangeArrowheads="1"/>
          </p:cNvSpPr>
          <p:nvPr/>
        </p:nvSpPr>
        <p:spPr bwMode="auto">
          <a:xfrm>
            <a:off x="1981201" y="2144714"/>
            <a:ext cx="8016875" cy="216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688975" indent="-231775">
              <a:defRPr sz="2400">
                <a:solidFill>
                  <a:schemeClr val="tx1"/>
                </a:solidFill>
                <a:latin typeface="Times New Roman" panose="02020603050405020304" pitchFamily="18" charset="0"/>
              </a:defRPr>
            </a:lvl2pPr>
            <a:lvl3pPr marL="1428750" indent="-457200">
              <a:defRPr sz="2400">
                <a:solidFill>
                  <a:schemeClr val="tx1"/>
                </a:solidFill>
                <a:latin typeface="Times New Roman" panose="02020603050405020304" pitchFamily="18" charset="0"/>
              </a:defRPr>
            </a:lvl3pPr>
            <a:lvl4pPr marL="2000250" indent="-457200">
              <a:defRPr sz="2400">
                <a:solidFill>
                  <a:schemeClr val="tx1"/>
                </a:solidFill>
                <a:latin typeface="Times New Roman" panose="02020603050405020304" pitchFamily="18" charset="0"/>
              </a:defRPr>
            </a:lvl4pPr>
            <a:lvl5pPr marL="2571750" indent="-457200">
              <a:defRPr sz="2400">
                <a:solidFill>
                  <a:schemeClr val="tx1"/>
                </a:solidFill>
                <a:latin typeface="Times New Roman" panose="02020603050405020304" pitchFamily="18" charset="0"/>
              </a:defRPr>
            </a:lvl5pPr>
            <a:lvl6pPr marL="3028950" indent="-457200" fontAlgn="base">
              <a:spcBef>
                <a:spcPct val="0"/>
              </a:spcBef>
              <a:spcAft>
                <a:spcPct val="0"/>
              </a:spcAft>
              <a:defRPr sz="2400">
                <a:solidFill>
                  <a:schemeClr val="tx1"/>
                </a:solidFill>
                <a:latin typeface="Times New Roman" panose="02020603050405020304" pitchFamily="18" charset="0"/>
              </a:defRPr>
            </a:lvl6pPr>
            <a:lvl7pPr marL="3486150" indent="-457200" fontAlgn="base">
              <a:spcBef>
                <a:spcPct val="0"/>
              </a:spcBef>
              <a:spcAft>
                <a:spcPct val="0"/>
              </a:spcAft>
              <a:defRPr sz="2400">
                <a:solidFill>
                  <a:schemeClr val="tx1"/>
                </a:solidFill>
                <a:latin typeface="Times New Roman" panose="02020603050405020304" pitchFamily="18" charset="0"/>
              </a:defRPr>
            </a:lvl7pPr>
            <a:lvl8pPr marL="3943350" indent="-457200" fontAlgn="base">
              <a:spcBef>
                <a:spcPct val="0"/>
              </a:spcBef>
              <a:spcAft>
                <a:spcPct val="0"/>
              </a:spcAft>
              <a:defRPr sz="2400">
                <a:solidFill>
                  <a:schemeClr val="tx1"/>
                </a:solidFill>
                <a:latin typeface="Times New Roman" panose="02020603050405020304" pitchFamily="18" charset="0"/>
              </a:defRPr>
            </a:lvl8pPr>
            <a:lvl9pPr marL="4400550" indent="-4572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30000"/>
              </a:spcBef>
              <a:buClr>
                <a:schemeClr val="accent2"/>
              </a:buClr>
              <a:buFontTx/>
              <a:buAutoNum type="arabicPeriod"/>
            </a:pPr>
            <a:r>
              <a:rPr lang="en-US" altLang="en-US" sz="3200" dirty="0"/>
              <a:t> </a:t>
            </a:r>
            <a:r>
              <a:rPr lang="en-US" altLang="en-US" sz="3200" i="1" dirty="0"/>
              <a:t>f</a:t>
            </a:r>
            <a:r>
              <a:rPr lang="en-US" altLang="en-US" sz="1600" dirty="0"/>
              <a:t> </a:t>
            </a:r>
            <a:r>
              <a:rPr lang="en-US" altLang="en-US" sz="3200" dirty="0"/>
              <a:t>(</a:t>
            </a:r>
            <a:r>
              <a:rPr lang="en-US" altLang="en-US" sz="3200" i="1" dirty="0"/>
              <a:t>n</a:t>
            </a:r>
            <a:r>
              <a:rPr lang="en-US" altLang="en-US" sz="3200" dirty="0"/>
              <a:t>) = </a:t>
            </a:r>
            <a:r>
              <a:rPr lang="en-US" altLang="en-US" sz="3200" i="1" dirty="0"/>
              <a:t>O</a:t>
            </a:r>
            <a:r>
              <a:rPr lang="en-US" altLang="en-US" sz="3200" dirty="0"/>
              <a:t>(</a:t>
            </a:r>
            <a:r>
              <a:rPr lang="en-US" altLang="en-US" sz="3200" i="1" dirty="0" err="1"/>
              <a:t>n</a:t>
            </a:r>
            <a:r>
              <a:rPr lang="en-US" altLang="en-US" sz="3200" baseline="30000" dirty="0" err="1"/>
              <a:t>log</a:t>
            </a:r>
            <a:r>
              <a:rPr lang="en-US" altLang="en-US" sz="3200" i="1" baseline="16000" dirty="0" err="1"/>
              <a:t>b</a:t>
            </a:r>
            <a:r>
              <a:rPr lang="en-US" altLang="en-US" sz="3200" i="1" baseline="30000" dirty="0" err="1"/>
              <a:t>a</a:t>
            </a:r>
            <a:r>
              <a:rPr lang="en-US" altLang="en-US" sz="3200" i="1" baseline="30000" dirty="0"/>
              <a:t> </a:t>
            </a:r>
            <a:r>
              <a:rPr lang="en-US" altLang="en-US" sz="3200" baseline="30000" dirty="0"/>
              <a:t>– </a:t>
            </a:r>
            <a:r>
              <a:rPr lang="en-US" altLang="en-US" sz="3200" baseline="30000" dirty="0">
                <a:latin typeface="Symbol" panose="05050102010706020507" pitchFamily="18" charset="2"/>
              </a:rPr>
              <a:t>e</a:t>
            </a:r>
            <a:r>
              <a:rPr lang="en-US" altLang="en-US" sz="3200" dirty="0"/>
              <a:t>) for some constant </a:t>
            </a:r>
            <a:r>
              <a:rPr lang="en-US" altLang="en-US" sz="3200" dirty="0">
                <a:latin typeface="Symbol" panose="05050102010706020507" pitchFamily="18" charset="2"/>
              </a:rPr>
              <a:t>e</a:t>
            </a:r>
            <a:r>
              <a:rPr lang="en-US" altLang="en-US" sz="3200" dirty="0"/>
              <a:t> &gt; 0.</a:t>
            </a:r>
          </a:p>
          <a:p>
            <a:pPr marL="457200" lvl="1" indent="0">
              <a:lnSpc>
                <a:spcPct val="90000"/>
              </a:lnSpc>
              <a:spcBef>
                <a:spcPct val="30000"/>
              </a:spcBef>
              <a:buClr>
                <a:schemeClr val="accent2"/>
              </a:buClr>
            </a:pPr>
            <a:r>
              <a:rPr lang="en-US" altLang="en-US" sz="3200" i="1" dirty="0"/>
              <a:t>f</a:t>
            </a:r>
            <a:r>
              <a:rPr lang="en-US" altLang="en-US" sz="1800" dirty="0"/>
              <a:t> </a:t>
            </a:r>
            <a:r>
              <a:rPr lang="en-US" altLang="en-US" sz="3200" dirty="0"/>
              <a:t>(</a:t>
            </a:r>
            <a:r>
              <a:rPr lang="en-US" altLang="en-US" sz="3200" i="1" dirty="0"/>
              <a:t>n</a:t>
            </a:r>
            <a:r>
              <a:rPr lang="en-US" altLang="en-US" sz="3200" dirty="0"/>
              <a:t>) grows </a:t>
            </a:r>
            <a:r>
              <a:rPr lang="en-US" altLang="en-US" sz="3200" dirty="0" err="1"/>
              <a:t>polynomially</a:t>
            </a:r>
            <a:r>
              <a:rPr lang="en-US" altLang="en-US" sz="3200" dirty="0"/>
              <a:t> slower than </a:t>
            </a:r>
            <a:r>
              <a:rPr lang="en-US" altLang="en-US" sz="3200" i="1" dirty="0" err="1"/>
              <a:t>n</a:t>
            </a:r>
            <a:r>
              <a:rPr lang="en-US" altLang="en-US" sz="3200" baseline="30000" dirty="0" err="1"/>
              <a:t>log</a:t>
            </a:r>
            <a:r>
              <a:rPr lang="en-US" altLang="en-US" sz="3200" i="1" baseline="16000" dirty="0" err="1"/>
              <a:t>b</a:t>
            </a:r>
            <a:r>
              <a:rPr lang="en-US" altLang="en-US" sz="3200" i="1" baseline="30000" dirty="0" err="1"/>
              <a:t>a</a:t>
            </a:r>
            <a:r>
              <a:rPr lang="en-US" altLang="en-US" sz="3200" dirty="0"/>
              <a:t> (by an </a:t>
            </a:r>
            <a:r>
              <a:rPr lang="en-US" altLang="en-US" sz="3200" i="1" dirty="0"/>
              <a:t>n</a:t>
            </a:r>
            <a:r>
              <a:rPr lang="en-US" altLang="en-US" sz="3200" baseline="30000" dirty="0">
                <a:latin typeface="Symbol" panose="05050102010706020507" pitchFamily="18" charset="2"/>
              </a:rPr>
              <a:t>e</a:t>
            </a:r>
            <a:r>
              <a:rPr lang="en-US" altLang="en-US" sz="3200" dirty="0"/>
              <a:t> factor).</a:t>
            </a:r>
          </a:p>
          <a:p>
            <a:pPr>
              <a:lnSpc>
                <a:spcPct val="90000"/>
              </a:lnSpc>
              <a:spcBef>
                <a:spcPct val="30000"/>
              </a:spcBef>
              <a:buClr>
                <a:schemeClr val="accent2"/>
              </a:buClr>
            </a:pPr>
            <a:r>
              <a:rPr lang="en-US" altLang="en-US" sz="3200" dirty="0"/>
              <a:t>	</a:t>
            </a:r>
            <a:r>
              <a:rPr lang="en-US" altLang="en-US" sz="3200" b="1" i="1" dirty="0"/>
              <a:t>Solution: </a:t>
            </a:r>
            <a:r>
              <a:rPr lang="en-US" altLang="en-US" sz="3200" i="1" dirty="0"/>
              <a:t>T</a:t>
            </a:r>
            <a:r>
              <a:rPr lang="en-US" altLang="en-US" sz="3200" dirty="0"/>
              <a:t>(</a:t>
            </a:r>
            <a:r>
              <a:rPr lang="en-US" altLang="en-US" sz="3200" i="1" dirty="0"/>
              <a:t>n</a:t>
            </a:r>
            <a:r>
              <a:rPr lang="en-US" altLang="en-US" sz="3200" dirty="0"/>
              <a:t>) = </a:t>
            </a:r>
            <a:r>
              <a:rPr lang="en-US" altLang="en-US" sz="3200" dirty="0">
                <a:latin typeface="Symbol" panose="05050102010706020507" pitchFamily="18" charset="2"/>
              </a:rPr>
              <a:t>Q</a:t>
            </a:r>
            <a:r>
              <a:rPr lang="en-US" altLang="en-US" sz="3200" dirty="0"/>
              <a:t>(</a:t>
            </a:r>
            <a:r>
              <a:rPr lang="en-US" altLang="en-US" sz="3200" i="1" dirty="0" err="1"/>
              <a:t>n</a:t>
            </a:r>
            <a:r>
              <a:rPr lang="en-US" altLang="en-US" sz="3200" baseline="30000" dirty="0" err="1"/>
              <a:t>log</a:t>
            </a:r>
            <a:r>
              <a:rPr lang="en-US" altLang="en-US" sz="3200" i="1" baseline="16000" dirty="0" err="1"/>
              <a:t>b</a:t>
            </a:r>
            <a:r>
              <a:rPr lang="en-US" altLang="en-US" sz="3200" i="1" baseline="30000" dirty="0" err="1"/>
              <a:t>a</a:t>
            </a:r>
            <a:r>
              <a:rPr lang="en-US" altLang="en-US" sz="3200" dirty="0"/>
              <a:t>) .</a:t>
            </a:r>
          </a:p>
        </p:txBody>
      </p:sp>
      <p:sp>
        <p:nvSpPr>
          <p:cNvPr id="86021" name="Rectangle 5"/>
          <p:cNvSpPr>
            <a:spLocks noChangeArrowheads="1"/>
          </p:cNvSpPr>
          <p:nvPr/>
        </p:nvSpPr>
        <p:spPr bwMode="auto">
          <a:xfrm>
            <a:off x="1981200" y="4473576"/>
            <a:ext cx="80772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688975" indent="-231775">
              <a:defRPr sz="2400">
                <a:solidFill>
                  <a:schemeClr val="tx1"/>
                </a:solidFill>
                <a:latin typeface="Times New Roman" panose="02020603050405020304" pitchFamily="18" charset="0"/>
              </a:defRPr>
            </a:lvl2pPr>
            <a:lvl3pPr marL="1425575" indent="-457200">
              <a:defRPr sz="2400">
                <a:solidFill>
                  <a:schemeClr val="tx1"/>
                </a:solidFill>
                <a:latin typeface="Times New Roman" panose="02020603050405020304" pitchFamily="18" charset="0"/>
              </a:defRPr>
            </a:lvl3pPr>
            <a:lvl4pPr marL="1997075" indent="-457200">
              <a:defRPr sz="2400">
                <a:solidFill>
                  <a:schemeClr val="tx1"/>
                </a:solidFill>
                <a:latin typeface="Times New Roman" panose="02020603050405020304" pitchFamily="18" charset="0"/>
              </a:defRPr>
            </a:lvl4pPr>
            <a:lvl5pPr marL="2568575" indent="-457200">
              <a:defRPr sz="2400">
                <a:solidFill>
                  <a:schemeClr val="tx1"/>
                </a:solidFill>
                <a:latin typeface="Times New Roman" panose="02020603050405020304" pitchFamily="18" charset="0"/>
              </a:defRPr>
            </a:lvl5pPr>
            <a:lvl6pPr marL="3025775" indent="-457200" fontAlgn="base">
              <a:spcBef>
                <a:spcPct val="0"/>
              </a:spcBef>
              <a:spcAft>
                <a:spcPct val="0"/>
              </a:spcAft>
              <a:defRPr sz="2400">
                <a:solidFill>
                  <a:schemeClr val="tx1"/>
                </a:solidFill>
                <a:latin typeface="Times New Roman" panose="02020603050405020304" pitchFamily="18" charset="0"/>
              </a:defRPr>
            </a:lvl6pPr>
            <a:lvl7pPr marL="3482975" indent="-457200" fontAlgn="base">
              <a:spcBef>
                <a:spcPct val="0"/>
              </a:spcBef>
              <a:spcAft>
                <a:spcPct val="0"/>
              </a:spcAft>
              <a:defRPr sz="2400">
                <a:solidFill>
                  <a:schemeClr val="tx1"/>
                </a:solidFill>
                <a:latin typeface="Times New Roman" panose="02020603050405020304" pitchFamily="18" charset="0"/>
              </a:defRPr>
            </a:lvl7pPr>
            <a:lvl8pPr marL="3940175" indent="-457200" fontAlgn="base">
              <a:spcBef>
                <a:spcPct val="0"/>
              </a:spcBef>
              <a:spcAft>
                <a:spcPct val="0"/>
              </a:spcAft>
              <a:defRPr sz="2400">
                <a:solidFill>
                  <a:schemeClr val="tx1"/>
                </a:solidFill>
                <a:latin typeface="Times New Roman" panose="02020603050405020304" pitchFamily="18" charset="0"/>
              </a:defRPr>
            </a:lvl8pPr>
            <a:lvl9pPr marL="4397375" indent="-4572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30000"/>
              </a:spcBef>
              <a:buClr>
                <a:schemeClr val="accent2"/>
              </a:buClr>
            </a:pPr>
            <a:endParaRPr lang="en-US" altLang="en-US" sz="3200"/>
          </a:p>
        </p:txBody>
      </p:sp>
    </p:spTree>
    <p:extLst>
      <p:ext uri="{BB962C8B-B14F-4D97-AF65-F5344CB8AC3E}">
        <p14:creationId xmlns:p14="http://schemas.microsoft.com/office/powerpoint/2010/main" val="309979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86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9" name="Rectangle 5"/>
          <p:cNvSpPr>
            <a:spLocks noChangeArrowheads="1"/>
          </p:cNvSpPr>
          <p:nvPr/>
        </p:nvSpPr>
        <p:spPr bwMode="auto">
          <a:xfrm>
            <a:off x="1981200" y="2667001"/>
            <a:ext cx="8077200"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688975" indent="-231775">
              <a:defRPr sz="2400">
                <a:solidFill>
                  <a:schemeClr val="tx1"/>
                </a:solidFill>
                <a:latin typeface="Times New Roman" panose="02020603050405020304" pitchFamily="18" charset="0"/>
              </a:defRPr>
            </a:lvl2pPr>
            <a:lvl3pPr marL="1425575" indent="-457200">
              <a:defRPr sz="2400">
                <a:solidFill>
                  <a:schemeClr val="tx1"/>
                </a:solidFill>
                <a:latin typeface="Times New Roman" panose="02020603050405020304" pitchFamily="18" charset="0"/>
              </a:defRPr>
            </a:lvl3pPr>
            <a:lvl4pPr marL="1997075" indent="-457200">
              <a:defRPr sz="2400">
                <a:solidFill>
                  <a:schemeClr val="tx1"/>
                </a:solidFill>
                <a:latin typeface="Times New Roman" panose="02020603050405020304" pitchFamily="18" charset="0"/>
              </a:defRPr>
            </a:lvl4pPr>
            <a:lvl5pPr marL="2568575" indent="-457200">
              <a:defRPr sz="2400">
                <a:solidFill>
                  <a:schemeClr val="tx1"/>
                </a:solidFill>
                <a:latin typeface="Times New Roman" panose="02020603050405020304" pitchFamily="18" charset="0"/>
              </a:defRPr>
            </a:lvl5pPr>
            <a:lvl6pPr marL="3025775" indent="-457200" fontAlgn="base">
              <a:spcBef>
                <a:spcPct val="0"/>
              </a:spcBef>
              <a:spcAft>
                <a:spcPct val="0"/>
              </a:spcAft>
              <a:defRPr sz="2400">
                <a:solidFill>
                  <a:schemeClr val="tx1"/>
                </a:solidFill>
                <a:latin typeface="Times New Roman" panose="02020603050405020304" pitchFamily="18" charset="0"/>
              </a:defRPr>
            </a:lvl6pPr>
            <a:lvl7pPr marL="3482975" indent="-457200" fontAlgn="base">
              <a:spcBef>
                <a:spcPct val="0"/>
              </a:spcBef>
              <a:spcAft>
                <a:spcPct val="0"/>
              </a:spcAft>
              <a:defRPr sz="2400">
                <a:solidFill>
                  <a:schemeClr val="tx1"/>
                </a:solidFill>
                <a:latin typeface="Times New Roman" panose="02020603050405020304" pitchFamily="18" charset="0"/>
              </a:defRPr>
            </a:lvl7pPr>
            <a:lvl8pPr marL="3940175" indent="-457200" fontAlgn="base">
              <a:spcBef>
                <a:spcPct val="0"/>
              </a:spcBef>
              <a:spcAft>
                <a:spcPct val="0"/>
              </a:spcAft>
              <a:defRPr sz="2400">
                <a:solidFill>
                  <a:schemeClr val="tx1"/>
                </a:solidFill>
                <a:latin typeface="Times New Roman" panose="02020603050405020304" pitchFamily="18" charset="0"/>
              </a:defRPr>
            </a:lvl8pPr>
            <a:lvl9pPr marL="4397375" indent="-4572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30000"/>
              </a:spcBef>
              <a:buClr>
                <a:schemeClr val="accent2"/>
              </a:buClr>
              <a:buFontTx/>
              <a:buAutoNum type="arabicPeriod" startAt="2"/>
            </a:pPr>
            <a:r>
              <a:rPr lang="en-US" altLang="en-US" sz="3200" dirty="0"/>
              <a:t> </a:t>
            </a:r>
            <a:r>
              <a:rPr lang="en-US" altLang="en-US" sz="3200" i="1" dirty="0"/>
              <a:t>f</a:t>
            </a:r>
            <a:r>
              <a:rPr lang="en-US" altLang="en-US" sz="1800" dirty="0"/>
              <a:t> </a:t>
            </a:r>
            <a:r>
              <a:rPr lang="en-US" altLang="en-US" sz="3200" dirty="0"/>
              <a:t>(</a:t>
            </a:r>
            <a:r>
              <a:rPr lang="en-US" altLang="en-US" sz="3200" i="1" dirty="0"/>
              <a:t>n</a:t>
            </a:r>
            <a:r>
              <a:rPr lang="en-US" altLang="en-US" sz="3200" dirty="0"/>
              <a:t>) = </a:t>
            </a:r>
            <a:r>
              <a:rPr lang="en-US" altLang="en-US" sz="3200" dirty="0">
                <a:latin typeface="Symbol" panose="05050102010706020507" pitchFamily="18" charset="2"/>
              </a:rPr>
              <a:t>Q</a:t>
            </a:r>
            <a:r>
              <a:rPr lang="en-US" altLang="en-US" sz="3200" dirty="0"/>
              <a:t>(</a:t>
            </a:r>
            <a:r>
              <a:rPr lang="en-US" altLang="en-US" sz="3200" i="1" dirty="0" err="1"/>
              <a:t>n</a:t>
            </a:r>
            <a:r>
              <a:rPr lang="en-US" altLang="en-US" sz="3200" baseline="30000" dirty="0" err="1"/>
              <a:t>log</a:t>
            </a:r>
            <a:r>
              <a:rPr lang="en-US" altLang="en-US" sz="3200" i="1" baseline="16000" dirty="0" err="1"/>
              <a:t>b</a:t>
            </a:r>
            <a:r>
              <a:rPr lang="en-US" altLang="en-US" sz="3200" i="1" baseline="30000" dirty="0" err="1"/>
              <a:t>a</a:t>
            </a:r>
            <a:r>
              <a:rPr lang="en-US" altLang="en-US" sz="3200" i="1" baseline="30000" dirty="0"/>
              <a:t> </a:t>
            </a:r>
            <a:r>
              <a:rPr lang="en-US" altLang="en-US" sz="3200" dirty="0" err="1"/>
              <a:t>lg</a:t>
            </a:r>
            <a:r>
              <a:rPr lang="en-US" altLang="en-US" sz="3200" i="1" baseline="30000" dirty="0" err="1"/>
              <a:t>k</a:t>
            </a:r>
            <a:r>
              <a:rPr lang="en-US" altLang="en-US" sz="3200" i="1" dirty="0" err="1"/>
              <a:t>n</a:t>
            </a:r>
            <a:r>
              <a:rPr lang="en-US" altLang="en-US" sz="3200" dirty="0"/>
              <a:t>) for some constant </a:t>
            </a:r>
            <a:r>
              <a:rPr lang="en-US" altLang="en-US" sz="3200" i="1" dirty="0"/>
              <a:t>k</a:t>
            </a:r>
            <a:r>
              <a:rPr lang="en-US" altLang="en-US" sz="3200" dirty="0"/>
              <a:t> </a:t>
            </a:r>
            <a:r>
              <a:rPr lang="en-US" altLang="en-US" sz="3200" dirty="0">
                <a:latin typeface="Symbol" panose="05050102010706020507" pitchFamily="18" charset="2"/>
              </a:rPr>
              <a:t>³</a:t>
            </a:r>
            <a:r>
              <a:rPr lang="en-US" altLang="en-US" sz="3200" dirty="0"/>
              <a:t> 0.</a:t>
            </a:r>
          </a:p>
          <a:p>
            <a:pPr marL="457200" lvl="1" indent="0">
              <a:lnSpc>
                <a:spcPct val="90000"/>
              </a:lnSpc>
              <a:spcBef>
                <a:spcPct val="30000"/>
              </a:spcBef>
              <a:buClr>
                <a:schemeClr val="accent2"/>
              </a:buClr>
            </a:pPr>
            <a:r>
              <a:rPr lang="en-US" altLang="en-US" sz="3200" i="1" dirty="0"/>
              <a:t>f</a:t>
            </a:r>
            <a:r>
              <a:rPr lang="en-US" altLang="en-US" sz="1800" dirty="0"/>
              <a:t> </a:t>
            </a:r>
            <a:r>
              <a:rPr lang="en-US" altLang="en-US" sz="3200" dirty="0"/>
              <a:t>(</a:t>
            </a:r>
            <a:r>
              <a:rPr lang="en-US" altLang="en-US" sz="3200" i="1" dirty="0"/>
              <a:t>n</a:t>
            </a:r>
            <a:r>
              <a:rPr lang="en-US" altLang="en-US" sz="3200" dirty="0"/>
              <a:t>) and </a:t>
            </a:r>
            <a:r>
              <a:rPr lang="en-US" altLang="en-US" sz="3200" i="1" dirty="0" err="1"/>
              <a:t>n</a:t>
            </a:r>
            <a:r>
              <a:rPr lang="en-US" altLang="en-US" sz="3200" baseline="30000" dirty="0" err="1"/>
              <a:t>log</a:t>
            </a:r>
            <a:r>
              <a:rPr lang="en-US" altLang="en-US" sz="3200" i="1" baseline="16000" dirty="0" err="1"/>
              <a:t>b</a:t>
            </a:r>
            <a:r>
              <a:rPr lang="en-US" altLang="en-US" sz="3200" i="1" baseline="30000" dirty="0" err="1"/>
              <a:t>a</a:t>
            </a:r>
            <a:r>
              <a:rPr lang="en-US" altLang="en-US" sz="3200" dirty="0"/>
              <a:t> grow at similar rates.</a:t>
            </a:r>
          </a:p>
          <a:p>
            <a:pPr lvl="1">
              <a:lnSpc>
                <a:spcPct val="90000"/>
              </a:lnSpc>
              <a:spcBef>
                <a:spcPct val="30000"/>
              </a:spcBef>
              <a:buClr>
                <a:schemeClr val="accent2"/>
              </a:buClr>
            </a:pPr>
            <a:r>
              <a:rPr lang="en-US" altLang="en-US" sz="3200" b="1" i="1" dirty="0"/>
              <a:t>Solution: </a:t>
            </a:r>
            <a:r>
              <a:rPr lang="en-US" altLang="en-US" sz="3200" i="1" dirty="0"/>
              <a:t>T</a:t>
            </a:r>
            <a:r>
              <a:rPr lang="en-US" altLang="en-US" sz="3200" dirty="0"/>
              <a:t>(</a:t>
            </a:r>
            <a:r>
              <a:rPr lang="en-US" altLang="en-US" sz="3200" i="1" dirty="0"/>
              <a:t>n</a:t>
            </a:r>
            <a:r>
              <a:rPr lang="en-US" altLang="en-US" sz="3200" dirty="0"/>
              <a:t>) = </a:t>
            </a:r>
            <a:r>
              <a:rPr lang="en-US" altLang="en-US" sz="3200" dirty="0">
                <a:latin typeface="Symbol" panose="05050102010706020507" pitchFamily="18" charset="2"/>
              </a:rPr>
              <a:t>Q</a:t>
            </a:r>
            <a:r>
              <a:rPr lang="en-US" altLang="en-US" sz="3200" dirty="0"/>
              <a:t>(</a:t>
            </a:r>
            <a:r>
              <a:rPr lang="en-US" altLang="en-US" sz="3200" i="1" dirty="0" err="1"/>
              <a:t>n</a:t>
            </a:r>
            <a:r>
              <a:rPr lang="en-US" altLang="en-US" sz="3200" baseline="30000" dirty="0" err="1"/>
              <a:t>log</a:t>
            </a:r>
            <a:r>
              <a:rPr lang="en-US" altLang="en-US" sz="3200" i="1" baseline="16000" dirty="0" err="1"/>
              <a:t>b</a:t>
            </a:r>
            <a:r>
              <a:rPr lang="en-US" altLang="en-US" sz="3200" i="1" baseline="30000" dirty="0" err="1"/>
              <a:t>a</a:t>
            </a:r>
            <a:r>
              <a:rPr lang="en-US" altLang="en-US" sz="3200" dirty="0"/>
              <a:t> lg</a:t>
            </a:r>
            <a:r>
              <a:rPr lang="en-US" altLang="en-US" sz="3200" i="1" baseline="30000" dirty="0"/>
              <a:t>k</a:t>
            </a:r>
            <a:r>
              <a:rPr lang="en-US" altLang="en-US" sz="3200" baseline="30000" dirty="0"/>
              <a:t>+1</a:t>
            </a:r>
            <a:r>
              <a:rPr lang="en-US" altLang="en-US" sz="3200" i="1" dirty="0"/>
              <a:t>n</a:t>
            </a:r>
            <a:r>
              <a:rPr lang="en-US" altLang="en-US" sz="3200" dirty="0"/>
              <a:t>) .</a:t>
            </a:r>
          </a:p>
        </p:txBody>
      </p:sp>
    </p:spTree>
    <p:extLst>
      <p:ext uri="{BB962C8B-B14F-4D97-AF65-F5344CB8AC3E}">
        <p14:creationId xmlns:p14="http://schemas.microsoft.com/office/powerpoint/2010/main" val="558641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9"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Text Box 4"/>
          <p:cNvSpPr txBox="1">
            <a:spLocks noChangeArrowheads="1"/>
          </p:cNvSpPr>
          <p:nvPr/>
        </p:nvSpPr>
        <p:spPr bwMode="auto">
          <a:xfrm>
            <a:off x="2087564" y="2251076"/>
            <a:ext cx="8275637" cy="319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685800" indent="-228600">
              <a:defRPr sz="2400">
                <a:solidFill>
                  <a:schemeClr val="tx1"/>
                </a:solidFill>
                <a:latin typeface="Times New Roman" panose="02020603050405020304" pitchFamily="18" charset="0"/>
              </a:defRPr>
            </a:lvl2pPr>
            <a:lvl3pPr marL="1428750" indent="-457200">
              <a:defRPr sz="2400">
                <a:solidFill>
                  <a:schemeClr val="tx1"/>
                </a:solidFill>
                <a:latin typeface="Times New Roman" panose="02020603050405020304" pitchFamily="18" charset="0"/>
              </a:defRPr>
            </a:lvl3pPr>
            <a:lvl4pPr marL="2000250" indent="-457200">
              <a:defRPr sz="2400">
                <a:solidFill>
                  <a:schemeClr val="tx1"/>
                </a:solidFill>
                <a:latin typeface="Times New Roman" panose="02020603050405020304" pitchFamily="18" charset="0"/>
              </a:defRPr>
            </a:lvl4pPr>
            <a:lvl5pPr marL="2571750" indent="-457200">
              <a:defRPr sz="2400">
                <a:solidFill>
                  <a:schemeClr val="tx1"/>
                </a:solidFill>
                <a:latin typeface="Times New Roman" panose="02020603050405020304" pitchFamily="18" charset="0"/>
              </a:defRPr>
            </a:lvl5pPr>
            <a:lvl6pPr marL="3028950" indent="-457200" fontAlgn="base">
              <a:spcBef>
                <a:spcPct val="0"/>
              </a:spcBef>
              <a:spcAft>
                <a:spcPct val="0"/>
              </a:spcAft>
              <a:defRPr sz="2400">
                <a:solidFill>
                  <a:schemeClr val="tx1"/>
                </a:solidFill>
                <a:latin typeface="Times New Roman" panose="02020603050405020304" pitchFamily="18" charset="0"/>
              </a:defRPr>
            </a:lvl6pPr>
            <a:lvl7pPr marL="3486150" indent="-457200" fontAlgn="base">
              <a:spcBef>
                <a:spcPct val="0"/>
              </a:spcBef>
              <a:spcAft>
                <a:spcPct val="0"/>
              </a:spcAft>
              <a:defRPr sz="2400">
                <a:solidFill>
                  <a:schemeClr val="tx1"/>
                </a:solidFill>
                <a:latin typeface="Times New Roman" panose="02020603050405020304" pitchFamily="18" charset="0"/>
              </a:defRPr>
            </a:lvl7pPr>
            <a:lvl8pPr marL="3943350" indent="-457200" fontAlgn="base">
              <a:spcBef>
                <a:spcPct val="0"/>
              </a:spcBef>
              <a:spcAft>
                <a:spcPct val="0"/>
              </a:spcAft>
              <a:defRPr sz="2400">
                <a:solidFill>
                  <a:schemeClr val="tx1"/>
                </a:solidFill>
                <a:latin typeface="Times New Roman" panose="02020603050405020304" pitchFamily="18" charset="0"/>
              </a:defRPr>
            </a:lvl8pPr>
            <a:lvl9pPr marL="4400550" indent="-4572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30000"/>
              </a:spcBef>
              <a:buClr>
                <a:schemeClr val="accent2"/>
              </a:buClr>
              <a:buFontTx/>
              <a:buAutoNum type="arabicPeriod" startAt="3"/>
            </a:pPr>
            <a:r>
              <a:rPr lang="en-US" altLang="en-US" sz="3200" dirty="0"/>
              <a:t> </a:t>
            </a:r>
            <a:r>
              <a:rPr lang="en-US" altLang="en-US" sz="3200" i="1" dirty="0"/>
              <a:t>f</a:t>
            </a:r>
            <a:r>
              <a:rPr lang="en-US" altLang="en-US" sz="1800" dirty="0"/>
              <a:t> </a:t>
            </a:r>
            <a:r>
              <a:rPr lang="en-US" altLang="en-US" sz="3200" dirty="0"/>
              <a:t>(</a:t>
            </a:r>
            <a:r>
              <a:rPr lang="en-US" altLang="en-US" sz="3200" i="1" dirty="0"/>
              <a:t>n</a:t>
            </a:r>
            <a:r>
              <a:rPr lang="en-US" altLang="en-US" sz="3200" dirty="0"/>
              <a:t>) = </a:t>
            </a:r>
            <a:r>
              <a:rPr lang="en-US" altLang="en-US" sz="3200" dirty="0">
                <a:latin typeface="Symbol" panose="05050102010706020507" pitchFamily="18" charset="2"/>
              </a:rPr>
              <a:t>W</a:t>
            </a:r>
            <a:r>
              <a:rPr lang="en-US" altLang="en-US" sz="3200" dirty="0"/>
              <a:t>(</a:t>
            </a:r>
            <a:r>
              <a:rPr lang="en-US" altLang="en-US" sz="3200" i="1" dirty="0" err="1"/>
              <a:t>n</a:t>
            </a:r>
            <a:r>
              <a:rPr lang="en-US" altLang="en-US" sz="3200" baseline="30000" dirty="0" err="1"/>
              <a:t>log</a:t>
            </a:r>
            <a:r>
              <a:rPr lang="en-US" altLang="en-US" sz="3200" i="1" baseline="16000" dirty="0" err="1"/>
              <a:t>b</a:t>
            </a:r>
            <a:r>
              <a:rPr lang="en-US" altLang="en-US" sz="3200" i="1" baseline="30000" dirty="0" err="1"/>
              <a:t>a</a:t>
            </a:r>
            <a:r>
              <a:rPr lang="en-US" altLang="en-US" sz="3200" i="1" baseline="30000" dirty="0"/>
              <a:t> </a:t>
            </a:r>
            <a:r>
              <a:rPr lang="en-US" altLang="en-US" sz="3200" baseline="30000" dirty="0"/>
              <a:t>+ </a:t>
            </a:r>
            <a:r>
              <a:rPr lang="en-US" altLang="en-US" sz="3200" baseline="30000" dirty="0">
                <a:latin typeface="Symbol" panose="05050102010706020507" pitchFamily="18" charset="2"/>
              </a:rPr>
              <a:t>e</a:t>
            </a:r>
            <a:r>
              <a:rPr lang="en-US" altLang="en-US" sz="3200" dirty="0"/>
              <a:t>) for some constant </a:t>
            </a:r>
            <a:r>
              <a:rPr lang="en-US" altLang="en-US" sz="3200" dirty="0">
                <a:latin typeface="Symbol" panose="05050102010706020507" pitchFamily="18" charset="2"/>
              </a:rPr>
              <a:t>e</a:t>
            </a:r>
            <a:r>
              <a:rPr lang="en-US" altLang="en-US" sz="3200" dirty="0"/>
              <a:t> &gt; 0.</a:t>
            </a:r>
          </a:p>
          <a:p>
            <a:pPr marL="457200" lvl="1" indent="0">
              <a:lnSpc>
                <a:spcPct val="90000"/>
              </a:lnSpc>
              <a:spcBef>
                <a:spcPct val="30000"/>
              </a:spcBef>
              <a:buClr>
                <a:schemeClr val="accent2"/>
              </a:buClr>
            </a:pPr>
            <a:r>
              <a:rPr lang="en-US" altLang="en-US" sz="3200" i="1" dirty="0"/>
              <a:t>f</a:t>
            </a:r>
            <a:r>
              <a:rPr lang="en-US" altLang="en-US" sz="1800" dirty="0"/>
              <a:t> </a:t>
            </a:r>
            <a:r>
              <a:rPr lang="en-US" altLang="en-US" sz="3200" dirty="0"/>
              <a:t>(</a:t>
            </a:r>
            <a:r>
              <a:rPr lang="en-US" altLang="en-US" sz="3200" i="1" dirty="0"/>
              <a:t>n</a:t>
            </a:r>
            <a:r>
              <a:rPr lang="en-US" altLang="en-US" sz="3200" dirty="0"/>
              <a:t>) grows </a:t>
            </a:r>
            <a:r>
              <a:rPr lang="en-US" altLang="en-US" sz="3200" dirty="0" err="1"/>
              <a:t>polynomially</a:t>
            </a:r>
            <a:r>
              <a:rPr lang="en-US" altLang="en-US" sz="3200" dirty="0"/>
              <a:t> faster than </a:t>
            </a:r>
            <a:r>
              <a:rPr lang="en-US" altLang="en-US" sz="3200" i="1" dirty="0" err="1"/>
              <a:t>n</a:t>
            </a:r>
            <a:r>
              <a:rPr lang="en-US" altLang="en-US" sz="3200" baseline="30000" dirty="0" err="1"/>
              <a:t>log</a:t>
            </a:r>
            <a:r>
              <a:rPr lang="en-US" altLang="en-US" sz="3200" i="1" baseline="16000" dirty="0" err="1"/>
              <a:t>b</a:t>
            </a:r>
            <a:r>
              <a:rPr lang="en-US" altLang="en-US" sz="3200" i="1" baseline="30000" dirty="0" err="1"/>
              <a:t>a</a:t>
            </a:r>
            <a:r>
              <a:rPr lang="en-US" altLang="en-US" sz="3200" dirty="0"/>
              <a:t> (by an </a:t>
            </a:r>
            <a:r>
              <a:rPr lang="en-US" altLang="en-US" sz="3200" i="1" dirty="0"/>
              <a:t>n</a:t>
            </a:r>
            <a:r>
              <a:rPr lang="en-US" altLang="en-US" sz="3200" baseline="30000" dirty="0">
                <a:latin typeface="Symbol" panose="05050102010706020507" pitchFamily="18" charset="2"/>
              </a:rPr>
              <a:t>e</a:t>
            </a:r>
            <a:r>
              <a:rPr lang="en-US" altLang="en-US" sz="3200" dirty="0"/>
              <a:t> factor),</a:t>
            </a:r>
          </a:p>
          <a:p>
            <a:pPr>
              <a:lnSpc>
                <a:spcPct val="90000"/>
              </a:lnSpc>
              <a:spcBef>
                <a:spcPct val="30000"/>
              </a:spcBef>
              <a:buClr>
                <a:schemeClr val="accent2"/>
              </a:buClr>
            </a:pPr>
            <a:r>
              <a:rPr lang="en-US" altLang="en-US" sz="3200" b="1" i="1" dirty="0"/>
              <a:t>	and</a:t>
            </a:r>
            <a:r>
              <a:rPr lang="en-US" altLang="en-US" i="1" dirty="0"/>
              <a:t> </a:t>
            </a:r>
            <a:r>
              <a:rPr lang="en-US" altLang="en-US" sz="1800" i="1" dirty="0"/>
              <a:t> </a:t>
            </a:r>
            <a:r>
              <a:rPr lang="en-US" altLang="en-US" sz="3200" i="1" dirty="0"/>
              <a:t>f</a:t>
            </a:r>
            <a:r>
              <a:rPr lang="en-US" altLang="en-US" sz="1800" dirty="0"/>
              <a:t> </a:t>
            </a:r>
            <a:r>
              <a:rPr lang="en-US" altLang="en-US" sz="3200" dirty="0"/>
              <a:t>(</a:t>
            </a:r>
            <a:r>
              <a:rPr lang="en-US" altLang="en-US" sz="3200" i="1" dirty="0"/>
              <a:t>n</a:t>
            </a:r>
            <a:r>
              <a:rPr lang="en-US" altLang="en-US" sz="3200" dirty="0"/>
              <a:t>) satisfies the </a:t>
            </a:r>
            <a:r>
              <a:rPr lang="en-US" altLang="en-US" sz="3200" b="1" i="1" dirty="0"/>
              <a:t>regularity condition</a:t>
            </a:r>
            <a:r>
              <a:rPr lang="en-US" altLang="en-US" sz="3200" dirty="0"/>
              <a:t> that </a:t>
            </a:r>
            <a:r>
              <a:rPr lang="en-US" altLang="en-US" sz="3200" i="1" dirty="0"/>
              <a:t>a</a:t>
            </a:r>
            <a:r>
              <a:rPr lang="en-US" altLang="en-US" sz="1800" i="1" dirty="0"/>
              <a:t> </a:t>
            </a:r>
            <a:r>
              <a:rPr lang="en-US" altLang="en-US" sz="3200" i="1" dirty="0"/>
              <a:t>f</a:t>
            </a:r>
            <a:r>
              <a:rPr lang="en-US" altLang="en-US" sz="1800" dirty="0"/>
              <a:t> </a:t>
            </a:r>
            <a:r>
              <a:rPr lang="en-US" altLang="en-US" sz="3200" dirty="0"/>
              <a:t>(</a:t>
            </a:r>
            <a:r>
              <a:rPr lang="en-US" altLang="en-US" sz="3200" i="1" dirty="0"/>
              <a:t>n/b</a:t>
            </a:r>
            <a:r>
              <a:rPr lang="en-US" altLang="en-US" sz="3200" dirty="0"/>
              <a:t>) </a:t>
            </a:r>
            <a:r>
              <a:rPr lang="en-US" altLang="en-US" sz="3200" dirty="0">
                <a:latin typeface="Symbol" panose="05050102010706020507" pitchFamily="18" charset="2"/>
              </a:rPr>
              <a:t>£</a:t>
            </a:r>
            <a:r>
              <a:rPr lang="en-US" altLang="en-US" sz="3200" dirty="0"/>
              <a:t> </a:t>
            </a:r>
            <a:r>
              <a:rPr lang="en-US" altLang="en-US" sz="3200" i="1" dirty="0"/>
              <a:t>c</a:t>
            </a:r>
            <a:r>
              <a:rPr lang="en-US" altLang="en-US" sz="2000" dirty="0"/>
              <a:t> </a:t>
            </a:r>
            <a:r>
              <a:rPr lang="en-US" altLang="en-US" sz="3200" i="1" dirty="0"/>
              <a:t>f</a:t>
            </a:r>
            <a:r>
              <a:rPr lang="en-US" altLang="en-US" sz="1800" dirty="0"/>
              <a:t> </a:t>
            </a:r>
            <a:r>
              <a:rPr lang="en-US" altLang="en-US" sz="3200" dirty="0"/>
              <a:t>(</a:t>
            </a:r>
            <a:r>
              <a:rPr lang="en-US" altLang="en-US" sz="3200" i="1" dirty="0"/>
              <a:t>n</a:t>
            </a:r>
            <a:r>
              <a:rPr lang="en-US" altLang="en-US" sz="3200" dirty="0"/>
              <a:t>) for some constant </a:t>
            </a:r>
            <a:r>
              <a:rPr lang="en-US" altLang="en-US" sz="3200" i="1" dirty="0"/>
              <a:t>c</a:t>
            </a:r>
            <a:r>
              <a:rPr lang="en-US" altLang="en-US" sz="3200" dirty="0"/>
              <a:t> &lt; 1.</a:t>
            </a:r>
            <a:endParaRPr lang="en-US" altLang="en-US" sz="3200" b="1" i="1" dirty="0"/>
          </a:p>
          <a:p>
            <a:pPr>
              <a:lnSpc>
                <a:spcPct val="90000"/>
              </a:lnSpc>
              <a:spcBef>
                <a:spcPct val="30000"/>
              </a:spcBef>
              <a:buClr>
                <a:schemeClr val="accent2"/>
              </a:buClr>
            </a:pPr>
            <a:r>
              <a:rPr lang="en-US" altLang="en-US" sz="3200" dirty="0"/>
              <a:t>	</a:t>
            </a:r>
            <a:r>
              <a:rPr lang="en-US" altLang="en-US" sz="3200" b="1" i="1" dirty="0"/>
              <a:t>Solution: </a:t>
            </a:r>
            <a:r>
              <a:rPr lang="en-US" altLang="en-US" sz="3200" i="1" dirty="0"/>
              <a:t>T</a:t>
            </a:r>
            <a:r>
              <a:rPr lang="en-US" altLang="en-US" sz="3200" dirty="0"/>
              <a:t>(</a:t>
            </a:r>
            <a:r>
              <a:rPr lang="en-US" altLang="en-US" sz="3200" i="1" dirty="0"/>
              <a:t>n</a:t>
            </a:r>
            <a:r>
              <a:rPr lang="en-US" altLang="en-US" sz="3200" dirty="0"/>
              <a:t>) = </a:t>
            </a:r>
            <a:r>
              <a:rPr lang="en-US" altLang="en-US" sz="3200" dirty="0">
                <a:latin typeface="Symbol" panose="05050102010706020507" pitchFamily="18" charset="2"/>
              </a:rPr>
              <a:t>Q</a:t>
            </a:r>
            <a:r>
              <a:rPr lang="en-US" altLang="en-US" sz="3200" dirty="0"/>
              <a:t>(</a:t>
            </a:r>
            <a:r>
              <a:rPr lang="en-US" altLang="en-US" dirty="0"/>
              <a:t> </a:t>
            </a:r>
            <a:r>
              <a:rPr lang="en-US" altLang="en-US" sz="3200" i="1" dirty="0"/>
              <a:t>f</a:t>
            </a:r>
            <a:r>
              <a:rPr lang="en-US" altLang="en-US" sz="1800" dirty="0"/>
              <a:t> </a:t>
            </a:r>
            <a:r>
              <a:rPr lang="en-US" altLang="en-US" sz="3200" dirty="0"/>
              <a:t>(</a:t>
            </a:r>
            <a:r>
              <a:rPr lang="en-US" altLang="en-US" sz="3200" i="1" dirty="0"/>
              <a:t>n</a:t>
            </a:r>
            <a:r>
              <a:rPr lang="en-US" altLang="en-US" sz="3200" dirty="0"/>
              <a:t>)</a:t>
            </a:r>
            <a:r>
              <a:rPr lang="en-US" altLang="en-US" sz="1200" dirty="0"/>
              <a:t> </a:t>
            </a:r>
            <a:r>
              <a:rPr lang="en-US" altLang="en-US" sz="3200" dirty="0"/>
              <a:t>) .</a:t>
            </a:r>
          </a:p>
        </p:txBody>
      </p:sp>
    </p:spTree>
    <p:extLst>
      <p:ext uri="{BB962C8B-B14F-4D97-AF65-F5344CB8AC3E}">
        <p14:creationId xmlns:p14="http://schemas.microsoft.com/office/powerpoint/2010/main" val="42829091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cap="none" dirty="0" smtClean="0"/>
              <a:t>Examples</a:t>
            </a:r>
            <a:endParaRPr lang="en-US" altLang="en-US" cap="none" dirty="0"/>
          </a:p>
        </p:txBody>
      </p:sp>
      <p:sp>
        <p:nvSpPr>
          <p:cNvPr id="89091" name="Text Box 3"/>
          <p:cNvSpPr txBox="1">
            <a:spLocks noChangeArrowheads="1"/>
          </p:cNvSpPr>
          <p:nvPr/>
        </p:nvSpPr>
        <p:spPr bwMode="auto">
          <a:xfrm>
            <a:off x="1905000" y="1828800"/>
            <a:ext cx="8763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endParaRPr lang="en-US" altLang="en-US"/>
          </a:p>
        </p:txBody>
      </p:sp>
      <p:sp>
        <p:nvSpPr>
          <p:cNvPr id="89092" name="Text Box 4"/>
          <p:cNvSpPr txBox="1">
            <a:spLocks noChangeArrowheads="1"/>
          </p:cNvSpPr>
          <p:nvPr/>
        </p:nvSpPr>
        <p:spPr bwMode="auto">
          <a:xfrm>
            <a:off x="1905000" y="1600200"/>
            <a:ext cx="8153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90563" indent="-690563">
              <a:defRPr sz="2400">
                <a:solidFill>
                  <a:schemeClr val="tx1"/>
                </a:solidFill>
                <a:latin typeface="Times New Roman" panose="02020603050405020304" pitchFamily="18" charset="0"/>
              </a:defRPr>
            </a:lvl1pPr>
            <a:lvl2pPr marL="804863">
              <a:defRPr sz="2400">
                <a:solidFill>
                  <a:schemeClr val="tx1"/>
                </a:solidFill>
                <a:latin typeface="Times New Roman" panose="02020603050405020304" pitchFamily="18" charset="0"/>
              </a:defRPr>
            </a:lvl2pPr>
            <a:lvl3pPr marL="919163">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nSpc>
                <a:spcPct val="90000"/>
              </a:lnSpc>
              <a:buClr>
                <a:schemeClr val="accent2"/>
              </a:buClr>
            </a:pPr>
            <a:r>
              <a:rPr lang="en-US" altLang="en-US" sz="3200" b="1" i="1" dirty="0">
                <a:cs typeface="Times New Roman" panose="02020603050405020304" pitchFamily="18" charset="0"/>
              </a:rPr>
              <a:t>Ex.</a:t>
            </a:r>
            <a:r>
              <a:rPr lang="en-US" altLang="en-US" sz="3200" i="1" dirty="0">
                <a:cs typeface="Times New Roman" panose="02020603050405020304" pitchFamily="18" charset="0"/>
              </a:rPr>
              <a:t> T</a:t>
            </a:r>
            <a:r>
              <a:rPr lang="en-US" altLang="en-US" sz="3200" dirty="0">
                <a:cs typeface="Times New Roman" panose="02020603050405020304" pitchFamily="18" charset="0"/>
              </a:rPr>
              <a:t>(</a:t>
            </a:r>
            <a:r>
              <a:rPr lang="en-US" altLang="en-US" sz="3200" i="1" dirty="0">
                <a:cs typeface="Times New Roman" panose="02020603050405020304" pitchFamily="18" charset="0"/>
              </a:rPr>
              <a:t>n</a:t>
            </a:r>
            <a:r>
              <a:rPr lang="en-US" altLang="en-US" sz="3200" dirty="0">
                <a:cs typeface="Times New Roman" panose="02020603050405020304" pitchFamily="18" charset="0"/>
              </a:rPr>
              <a:t>) = 4</a:t>
            </a:r>
            <a:r>
              <a:rPr lang="en-US" altLang="en-US" sz="3200" i="1" dirty="0">
                <a:cs typeface="Times New Roman" panose="02020603050405020304" pitchFamily="18" charset="0"/>
              </a:rPr>
              <a:t>T</a:t>
            </a:r>
            <a:r>
              <a:rPr lang="en-US" altLang="en-US" sz="3200" dirty="0">
                <a:cs typeface="Times New Roman" panose="02020603050405020304" pitchFamily="18" charset="0"/>
              </a:rPr>
              <a:t>(</a:t>
            </a:r>
            <a:r>
              <a:rPr lang="en-US" altLang="en-US" sz="3200" i="1" dirty="0">
                <a:cs typeface="Times New Roman" panose="02020603050405020304" pitchFamily="18" charset="0"/>
              </a:rPr>
              <a:t>n</a:t>
            </a:r>
            <a:r>
              <a:rPr lang="en-US" altLang="en-US" sz="3200" dirty="0">
                <a:cs typeface="Times New Roman" panose="02020603050405020304" pitchFamily="18" charset="0"/>
              </a:rPr>
              <a:t>/2) + </a:t>
            </a:r>
            <a:r>
              <a:rPr lang="en-US" altLang="en-US" sz="3200" i="1" dirty="0">
                <a:cs typeface="Times New Roman" panose="02020603050405020304" pitchFamily="18" charset="0"/>
              </a:rPr>
              <a:t>n</a:t>
            </a:r>
            <a:r>
              <a:rPr lang="en-US" altLang="en-US" sz="3200" baseline="30000" dirty="0">
                <a:cs typeface="Times New Roman" panose="02020603050405020304" pitchFamily="18" charset="0"/>
              </a:rPr>
              <a:t>3</a:t>
            </a:r>
            <a:endParaRPr lang="en-US" altLang="en-US" sz="3200" i="1" dirty="0">
              <a:cs typeface="Times New Roman" panose="02020603050405020304" pitchFamily="18" charset="0"/>
            </a:endParaRPr>
          </a:p>
          <a:p>
            <a:pPr>
              <a:lnSpc>
                <a:spcPct val="90000"/>
              </a:lnSpc>
              <a:buClr>
                <a:schemeClr val="accent2"/>
              </a:buClr>
            </a:pPr>
            <a:r>
              <a:rPr lang="en-US" altLang="en-US" sz="3200" i="1" dirty="0">
                <a:cs typeface="Times New Roman" panose="02020603050405020304" pitchFamily="18" charset="0"/>
              </a:rPr>
              <a:t>	a =</a:t>
            </a:r>
            <a:r>
              <a:rPr lang="en-US" altLang="en-US" sz="3200" dirty="0">
                <a:cs typeface="Times New Roman" panose="02020603050405020304" pitchFamily="18" charset="0"/>
              </a:rPr>
              <a:t> 4, </a:t>
            </a:r>
            <a:r>
              <a:rPr lang="en-US" altLang="en-US" sz="3200" i="1" dirty="0">
                <a:cs typeface="Times New Roman" panose="02020603050405020304" pitchFamily="18" charset="0"/>
              </a:rPr>
              <a:t>b</a:t>
            </a:r>
            <a:r>
              <a:rPr lang="en-US" altLang="en-US" sz="3200" dirty="0">
                <a:cs typeface="Times New Roman" panose="02020603050405020304" pitchFamily="18" charset="0"/>
              </a:rPr>
              <a:t> = 2 </a:t>
            </a:r>
            <a:r>
              <a:rPr lang="en-US" altLang="en-US" sz="3200" dirty="0">
                <a:cs typeface="Times New Roman" panose="02020603050405020304" pitchFamily="18" charset="0"/>
                <a:sym typeface="Symbol" panose="05050102010706020507" pitchFamily="18" charset="2"/>
              </a:rPr>
              <a:t></a:t>
            </a:r>
            <a:r>
              <a:rPr lang="en-US" altLang="en-US" sz="3200" dirty="0">
                <a:cs typeface="Times New Roman" panose="02020603050405020304" pitchFamily="18" charset="0"/>
              </a:rPr>
              <a:t> </a:t>
            </a:r>
            <a:r>
              <a:rPr lang="en-US" altLang="en-US" sz="3200" i="1" dirty="0" err="1">
                <a:cs typeface="Times New Roman" panose="02020603050405020304" pitchFamily="18" charset="0"/>
              </a:rPr>
              <a:t>n</a:t>
            </a:r>
            <a:r>
              <a:rPr lang="en-US" altLang="en-US" sz="3200" baseline="30000" dirty="0" err="1">
                <a:cs typeface="Times New Roman" panose="02020603050405020304" pitchFamily="18" charset="0"/>
              </a:rPr>
              <a:t>log</a:t>
            </a:r>
            <a:r>
              <a:rPr lang="en-US" altLang="en-US" sz="3200" i="1" baseline="16000" dirty="0" err="1">
                <a:cs typeface="Times New Roman" panose="02020603050405020304" pitchFamily="18" charset="0"/>
              </a:rPr>
              <a:t>b</a:t>
            </a:r>
            <a:r>
              <a:rPr lang="en-US" altLang="en-US" sz="3200" i="1" baseline="30000" dirty="0" err="1">
                <a:cs typeface="Times New Roman" panose="02020603050405020304" pitchFamily="18" charset="0"/>
              </a:rPr>
              <a:t>a</a:t>
            </a:r>
            <a:r>
              <a:rPr lang="en-US" altLang="en-US" sz="3200" i="1" baseline="30000" dirty="0">
                <a:cs typeface="Times New Roman" panose="02020603050405020304" pitchFamily="18" charset="0"/>
              </a:rPr>
              <a:t> </a:t>
            </a:r>
            <a:r>
              <a:rPr lang="en-US" altLang="en-US" sz="3200" dirty="0">
                <a:cs typeface="Times New Roman" panose="02020603050405020304" pitchFamily="18" charset="0"/>
              </a:rPr>
              <a:t>= </a:t>
            </a:r>
            <a:r>
              <a:rPr lang="en-US" altLang="en-US" sz="3200" i="1" dirty="0">
                <a:cs typeface="Times New Roman" panose="02020603050405020304" pitchFamily="18" charset="0"/>
              </a:rPr>
              <a:t>n</a:t>
            </a:r>
            <a:r>
              <a:rPr lang="en-US" altLang="en-US" sz="3200" baseline="30000" dirty="0">
                <a:cs typeface="Times New Roman" panose="02020603050405020304" pitchFamily="18" charset="0"/>
              </a:rPr>
              <a:t>2</a:t>
            </a:r>
            <a:r>
              <a:rPr lang="en-US" altLang="en-US" sz="3200" dirty="0">
                <a:cs typeface="Times New Roman" panose="02020603050405020304" pitchFamily="18" charset="0"/>
              </a:rPr>
              <a:t>; </a:t>
            </a:r>
            <a:r>
              <a:rPr lang="en-US" altLang="en-US" sz="3200" i="1" dirty="0">
                <a:cs typeface="Times New Roman" panose="02020603050405020304" pitchFamily="18" charset="0"/>
              </a:rPr>
              <a:t>f</a:t>
            </a:r>
            <a:r>
              <a:rPr lang="en-US" altLang="en-US" sz="1800" dirty="0">
                <a:cs typeface="Times New Roman" panose="02020603050405020304" pitchFamily="18" charset="0"/>
              </a:rPr>
              <a:t> </a:t>
            </a:r>
            <a:r>
              <a:rPr lang="en-US" altLang="en-US" sz="3200" dirty="0">
                <a:cs typeface="Times New Roman" panose="02020603050405020304" pitchFamily="18" charset="0"/>
              </a:rPr>
              <a:t>(</a:t>
            </a:r>
            <a:r>
              <a:rPr lang="en-US" altLang="en-US" sz="3200" i="1" dirty="0">
                <a:cs typeface="Times New Roman" panose="02020603050405020304" pitchFamily="18" charset="0"/>
              </a:rPr>
              <a:t>n</a:t>
            </a:r>
            <a:r>
              <a:rPr lang="en-US" altLang="en-US" sz="3200" dirty="0">
                <a:cs typeface="Times New Roman" panose="02020603050405020304" pitchFamily="18" charset="0"/>
              </a:rPr>
              <a:t>) = </a:t>
            </a:r>
            <a:r>
              <a:rPr lang="en-US" altLang="en-US" sz="3200" i="1" dirty="0">
                <a:cs typeface="Times New Roman" panose="02020603050405020304" pitchFamily="18" charset="0"/>
              </a:rPr>
              <a:t>n</a:t>
            </a:r>
            <a:r>
              <a:rPr lang="en-US" altLang="en-US" sz="3200" baseline="30000" dirty="0">
                <a:cs typeface="Times New Roman" panose="02020603050405020304" pitchFamily="18" charset="0"/>
              </a:rPr>
              <a:t>3</a:t>
            </a:r>
            <a:r>
              <a:rPr lang="en-US" altLang="en-US" sz="3200" i="1" dirty="0">
                <a:cs typeface="Times New Roman" panose="02020603050405020304" pitchFamily="18" charset="0"/>
              </a:rPr>
              <a:t>.</a:t>
            </a:r>
          </a:p>
          <a:p>
            <a:pPr>
              <a:lnSpc>
                <a:spcPct val="90000"/>
              </a:lnSpc>
              <a:buClr>
                <a:schemeClr val="accent2"/>
              </a:buClr>
            </a:pPr>
            <a:r>
              <a:rPr lang="en-US" altLang="en-US" sz="3200" i="1" dirty="0">
                <a:cs typeface="Times New Roman" panose="02020603050405020304" pitchFamily="18" charset="0"/>
              </a:rPr>
              <a:t>	 </a:t>
            </a:r>
            <a:r>
              <a:rPr lang="en-US" altLang="en-US" sz="3200" b="1" dirty="0">
                <a:cs typeface="Times New Roman" panose="02020603050405020304" pitchFamily="18" charset="0"/>
              </a:rPr>
              <a:t>C</a:t>
            </a:r>
            <a:r>
              <a:rPr lang="en-US" altLang="en-US" b="1" dirty="0">
                <a:cs typeface="Times New Roman" panose="02020603050405020304" pitchFamily="18" charset="0"/>
              </a:rPr>
              <a:t>ASE</a:t>
            </a:r>
            <a:r>
              <a:rPr lang="en-US" altLang="en-US" sz="3200" b="1" dirty="0">
                <a:cs typeface="Times New Roman" panose="02020603050405020304" pitchFamily="18" charset="0"/>
              </a:rPr>
              <a:t> 3</a:t>
            </a:r>
            <a:r>
              <a:rPr lang="en-US" altLang="en-US" sz="3200" dirty="0">
                <a:cs typeface="Times New Roman" panose="02020603050405020304" pitchFamily="18" charset="0"/>
              </a:rPr>
              <a:t>: </a:t>
            </a:r>
            <a:r>
              <a:rPr lang="en-US" altLang="en-US" sz="3200" i="1" dirty="0">
                <a:cs typeface="Times New Roman" panose="02020603050405020304" pitchFamily="18" charset="0"/>
              </a:rPr>
              <a:t>f</a:t>
            </a:r>
            <a:r>
              <a:rPr lang="en-US" altLang="en-US" sz="1600" dirty="0">
                <a:cs typeface="Times New Roman" panose="02020603050405020304" pitchFamily="18" charset="0"/>
              </a:rPr>
              <a:t> </a:t>
            </a:r>
            <a:r>
              <a:rPr lang="en-US" altLang="en-US" sz="3200" dirty="0">
                <a:cs typeface="Times New Roman" panose="02020603050405020304" pitchFamily="18" charset="0"/>
              </a:rPr>
              <a:t>(</a:t>
            </a:r>
            <a:r>
              <a:rPr lang="en-US" altLang="en-US" sz="3200" i="1" dirty="0">
                <a:cs typeface="Times New Roman" panose="02020603050405020304" pitchFamily="18" charset="0"/>
              </a:rPr>
              <a:t>n</a:t>
            </a:r>
            <a:r>
              <a:rPr lang="en-US" altLang="en-US" sz="3200" dirty="0">
                <a:cs typeface="Times New Roman" panose="02020603050405020304" pitchFamily="18" charset="0"/>
              </a:rPr>
              <a:t>) = W(</a:t>
            </a:r>
            <a:r>
              <a:rPr lang="en-US" altLang="en-US" sz="3200" i="1" dirty="0">
                <a:cs typeface="Times New Roman" panose="02020603050405020304" pitchFamily="18" charset="0"/>
              </a:rPr>
              <a:t>n</a:t>
            </a:r>
            <a:r>
              <a:rPr lang="en-US" altLang="en-US" sz="3200" baseline="30000" dirty="0">
                <a:cs typeface="Times New Roman" panose="02020603050405020304" pitchFamily="18" charset="0"/>
              </a:rPr>
              <a:t>2</a:t>
            </a:r>
            <a:r>
              <a:rPr lang="en-US" altLang="en-US" sz="3200" i="1" baseline="30000" dirty="0">
                <a:cs typeface="Times New Roman" panose="02020603050405020304" pitchFamily="18" charset="0"/>
              </a:rPr>
              <a:t> </a:t>
            </a:r>
            <a:r>
              <a:rPr lang="en-US" altLang="en-US" sz="3200" baseline="30000" dirty="0">
                <a:cs typeface="Times New Roman" panose="02020603050405020304" pitchFamily="18" charset="0"/>
              </a:rPr>
              <a:t>+ e</a:t>
            </a:r>
            <a:r>
              <a:rPr lang="en-US" altLang="en-US" sz="3200" dirty="0">
                <a:cs typeface="Times New Roman" panose="02020603050405020304" pitchFamily="18" charset="0"/>
              </a:rPr>
              <a:t>) for e = 1</a:t>
            </a:r>
          </a:p>
          <a:p>
            <a:pPr>
              <a:lnSpc>
                <a:spcPct val="90000"/>
              </a:lnSpc>
              <a:buClr>
                <a:schemeClr val="accent2"/>
              </a:buClr>
            </a:pPr>
            <a:r>
              <a:rPr lang="en-US" altLang="en-US" sz="3200" dirty="0">
                <a:cs typeface="Times New Roman" panose="02020603050405020304" pitchFamily="18" charset="0"/>
              </a:rPr>
              <a:t>	</a:t>
            </a:r>
            <a:r>
              <a:rPr lang="en-US" altLang="en-US" sz="3200" b="1" i="1" dirty="0">
                <a:cs typeface="Times New Roman" panose="02020603050405020304" pitchFamily="18" charset="0"/>
              </a:rPr>
              <a:t>and</a:t>
            </a:r>
            <a:r>
              <a:rPr lang="en-US" altLang="en-US" sz="3200" dirty="0">
                <a:cs typeface="Times New Roman" panose="02020603050405020304" pitchFamily="18" charset="0"/>
              </a:rPr>
              <a:t> 4(</a:t>
            </a:r>
            <a:r>
              <a:rPr lang="en-US" altLang="en-US" sz="3200" i="1" dirty="0" err="1">
                <a:cs typeface="Times New Roman" panose="02020603050405020304" pitchFamily="18" charset="0"/>
              </a:rPr>
              <a:t>cn</a:t>
            </a:r>
            <a:r>
              <a:rPr lang="en-US" altLang="en-US" sz="3200" dirty="0">
                <a:cs typeface="Times New Roman" panose="02020603050405020304" pitchFamily="18" charset="0"/>
              </a:rPr>
              <a:t>/2)</a:t>
            </a:r>
            <a:r>
              <a:rPr lang="en-US" altLang="en-US" sz="3200" baseline="30000" dirty="0">
                <a:cs typeface="Times New Roman" panose="02020603050405020304" pitchFamily="18" charset="0"/>
              </a:rPr>
              <a:t>3</a:t>
            </a:r>
            <a:r>
              <a:rPr lang="en-US" altLang="en-US" sz="3200" dirty="0">
                <a:cs typeface="Times New Roman" panose="02020603050405020304" pitchFamily="18" charset="0"/>
              </a:rPr>
              <a:t> £ </a:t>
            </a:r>
            <a:r>
              <a:rPr lang="en-US" altLang="en-US" sz="3200" i="1" dirty="0">
                <a:cs typeface="Times New Roman" panose="02020603050405020304" pitchFamily="18" charset="0"/>
              </a:rPr>
              <a:t>cn</a:t>
            </a:r>
            <a:r>
              <a:rPr lang="en-US" altLang="en-US" sz="3200" baseline="30000" dirty="0">
                <a:cs typeface="Times New Roman" panose="02020603050405020304" pitchFamily="18" charset="0"/>
              </a:rPr>
              <a:t>3 </a:t>
            </a:r>
            <a:r>
              <a:rPr lang="en-US" altLang="en-US" sz="3200" dirty="0">
                <a:cs typeface="Times New Roman" panose="02020603050405020304" pitchFamily="18" charset="0"/>
              </a:rPr>
              <a:t>(reg. cond.) for </a:t>
            </a:r>
            <a:r>
              <a:rPr lang="en-US" altLang="en-US" sz="3200" i="1" dirty="0">
                <a:cs typeface="Times New Roman" panose="02020603050405020304" pitchFamily="18" charset="0"/>
              </a:rPr>
              <a:t>c</a:t>
            </a:r>
            <a:r>
              <a:rPr lang="en-US" altLang="en-US" sz="3200" dirty="0">
                <a:cs typeface="Times New Roman" panose="02020603050405020304" pitchFamily="18" charset="0"/>
              </a:rPr>
              <a:t> = 1/2.</a:t>
            </a:r>
          </a:p>
          <a:p>
            <a:pPr>
              <a:lnSpc>
                <a:spcPct val="90000"/>
              </a:lnSpc>
              <a:buClr>
                <a:schemeClr val="accent2"/>
              </a:buClr>
            </a:pPr>
            <a:r>
              <a:rPr lang="en-US" altLang="en-US" sz="3200" dirty="0">
                <a:cs typeface="Times New Roman" panose="02020603050405020304" pitchFamily="18" charset="0"/>
              </a:rPr>
              <a:t>	</a:t>
            </a:r>
            <a:r>
              <a:rPr lang="en-US" altLang="en-US" sz="3200" dirty="0">
                <a:cs typeface="Times New Roman" panose="02020603050405020304" pitchFamily="18" charset="0"/>
                <a:sym typeface="Symbol" panose="05050102010706020507" pitchFamily="18" charset="2"/>
              </a:rPr>
              <a:t> </a:t>
            </a:r>
            <a:r>
              <a:rPr lang="en-US" altLang="en-US" sz="3200" i="1" dirty="0">
                <a:cs typeface="Times New Roman" panose="02020603050405020304" pitchFamily="18" charset="0"/>
              </a:rPr>
              <a:t>T</a:t>
            </a:r>
            <a:r>
              <a:rPr lang="en-US" altLang="en-US" sz="3200" dirty="0">
                <a:cs typeface="Times New Roman" panose="02020603050405020304" pitchFamily="18" charset="0"/>
              </a:rPr>
              <a:t>(</a:t>
            </a:r>
            <a:r>
              <a:rPr lang="en-US" altLang="en-US" sz="3200" i="1" dirty="0">
                <a:cs typeface="Times New Roman" panose="02020603050405020304" pitchFamily="18" charset="0"/>
              </a:rPr>
              <a:t>n</a:t>
            </a:r>
            <a:r>
              <a:rPr lang="en-US" altLang="en-US" sz="3200" dirty="0">
                <a:cs typeface="Times New Roman" panose="02020603050405020304" pitchFamily="18" charset="0"/>
              </a:rPr>
              <a:t>) = Q(</a:t>
            </a:r>
            <a:r>
              <a:rPr lang="en-US" altLang="en-US" sz="3200" i="1" dirty="0">
                <a:cs typeface="Times New Roman" panose="02020603050405020304" pitchFamily="18" charset="0"/>
              </a:rPr>
              <a:t>n</a:t>
            </a:r>
            <a:r>
              <a:rPr lang="en-US" altLang="en-US" sz="3200" baseline="30000" dirty="0">
                <a:cs typeface="Times New Roman" panose="02020603050405020304" pitchFamily="18" charset="0"/>
              </a:rPr>
              <a:t>3</a:t>
            </a:r>
            <a:r>
              <a:rPr lang="en-US" altLang="en-US" sz="3200" dirty="0">
                <a:cs typeface="Times New Roman" panose="02020603050405020304" pitchFamily="18" charset="0"/>
              </a:rPr>
              <a:t>).</a:t>
            </a:r>
          </a:p>
        </p:txBody>
      </p:sp>
      <p:sp>
        <p:nvSpPr>
          <p:cNvPr id="89093" name="Text Box 5"/>
          <p:cNvSpPr txBox="1">
            <a:spLocks noChangeArrowheads="1"/>
          </p:cNvSpPr>
          <p:nvPr/>
        </p:nvSpPr>
        <p:spPr bwMode="auto">
          <a:xfrm>
            <a:off x="1905000" y="4175125"/>
            <a:ext cx="8534400" cy="1865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90563" indent="-690563">
              <a:defRPr sz="2400">
                <a:solidFill>
                  <a:schemeClr val="tx1"/>
                </a:solidFill>
                <a:latin typeface="Times New Roman" panose="02020603050405020304" pitchFamily="18" charset="0"/>
              </a:defRPr>
            </a:lvl1pPr>
            <a:lvl2pPr marL="804863">
              <a:defRPr sz="2400">
                <a:solidFill>
                  <a:schemeClr val="tx1"/>
                </a:solidFill>
                <a:latin typeface="Times New Roman" panose="02020603050405020304" pitchFamily="18" charset="0"/>
              </a:defRPr>
            </a:lvl2pPr>
            <a:lvl3pPr marL="919163">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nSpc>
                <a:spcPct val="90000"/>
              </a:lnSpc>
              <a:buClr>
                <a:schemeClr val="accent2"/>
              </a:buClr>
            </a:pPr>
            <a:r>
              <a:rPr lang="en-US" altLang="en-US" sz="3200" b="1" i="1">
                <a:cs typeface="Times New Roman" panose="02020603050405020304" pitchFamily="18" charset="0"/>
              </a:rPr>
              <a:t>Ex.</a:t>
            </a:r>
            <a:r>
              <a:rPr lang="en-US" altLang="en-US" sz="3200" i="1">
                <a:cs typeface="Times New Roman" panose="02020603050405020304" pitchFamily="18" charset="0"/>
              </a:rPr>
              <a:t> T</a:t>
            </a:r>
            <a:r>
              <a:rPr lang="en-US" altLang="en-US" sz="3200">
                <a:cs typeface="Times New Roman" panose="02020603050405020304" pitchFamily="18" charset="0"/>
              </a:rPr>
              <a:t>(</a:t>
            </a:r>
            <a:r>
              <a:rPr lang="en-US" altLang="en-US" sz="3200" i="1">
                <a:cs typeface="Times New Roman" panose="02020603050405020304" pitchFamily="18" charset="0"/>
              </a:rPr>
              <a:t>n</a:t>
            </a:r>
            <a:r>
              <a:rPr lang="en-US" altLang="en-US" sz="3200">
                <a:cs typeface="Times New Roman" panose="02020603050405020304" pitchFamily="18" charset="0"/>
              </a:rPr>
              <a:t>) = 4</a:t>
            </a:r>
            <a:r>
              <a:rPr lang="en-US" altLang="en-US" sz="3200" i="1">
                <a:cs typeface="Times New Roman" panose="02020603050405020304" pitchFamily="18" charset="0"/>
              </a:rPr>
              <a:t>T</a:t>
            </a:r>
            <a:r>
              <a:rPr lang="en-US" altLang="en-US" sz="3200">
                <a:cs typeface="Times New Roman" panose="02020603050405020304" pitchFamily="18" charset="0"/>
              </a:rPr>
              <a:t>(</a:t>
            </a:r>
            <a:r>
              <a:rPr lang="en-US" altLang="en-US" sz="3200" i="1">
                <a:cs typeface="Times New Roman" panose="02020603050405020304" pitchFamily="18" charset="0"/>
              </a:rPr>
              <a:t>n</a:t>
            </a:r>
            <a:r>
              <a:rPr lang="en-US" altLang="en-US" sz="3200">
                <a:cs typeface="Times New Roman" panose="02020603050405020304" pitchFamily="18" charset="0"/>
              </a:rPr>
              <a:t>/2) + </a:t>
            </a:r>
            <a:r>
              <a:rPr lang="en-US" altLang="en-US" sz="3200" i="1">
                <a:cs typeface="Times New Roman" panose="02020603050405020304" pitchFamily="18" charset="0"/>
              </a:rPr>
              <a:t>n</a:t>
            </a:r>
            <a:r>
              <a:rPr lang="en-US" altLang="en-US" sz="3200" baseline="30000">
                <a:cs typeface="Times New Roman" panose="02020603050405020304" pitchFamily="18" charset="0"/>
              </a:rPr>
              <a:t>2</a:t>
            </a:r>
            <a:r>
              <a:rPr lang="en-US" altLang="en-US" sz="3200">
                <a:cs typeface="Times New Roman" panose="02020603050405020304" pitchFamily="18" charset="0"/>
              </a:rPr>
              <a:t>/lg</a:t>
            </a:r>
            <a:r>
              <a:rPr lang="en-US" altLang="en-US" sz="1400">
                <a:cs typeface="Times New Roman" panose="02020603050405020304" pitchFamily="18" charset="0"/>
              </a:rPr>
              <a:t> </a:t>
            </a:r>
            <a:r>
              <a:rPr lang="en-US" altLang="en-US" sz="3200" i="1">
                <a:cs typeface="Times New Roman" panose="02020603050405020304" pitchFamily="18" charset="0"/>
              </a:rPr>
              <a:t>n</a:t>
            </a:r>
          </a:p>
          <a:p>
            <a:pPr>
              <a:lnSpc>
                <a:spcPct val="90000"/>
              </a:lnSpc>
              <a:buClr>
                <a:schemeClr val="accent2"/>
              </a:buClr>
            </a:pPr>
            <a:r>
              <a:rPr lang="en-US" altLang="en-US" sz="3200" i="1">
                <a:cs typeface="Times New Roman" panose="02020603050405020304" pitchFamily="18" charset="0"/>
              </a:rPr>
              <a:t>	a =</a:t>
            </a:r>
            <a:r>
              <a:rPr lang="en-US" altLang="en-US" sz="3200">
                <a:cs typeface="Times New Roman" panose="02020603050405020304" pitchFamily="18" charset="0"/>
              </a:rPr>
              <a:t> 4, </a:t>
            </a:r>
            <a:r>
              <a:rPr lang="en-US" altLang="en-US" sz="3200" i="1">
                <a:cs typeface="Times New Roman" panose="02020603050405020304" pitchFamily="18" charset="0"/>
              </a:rPr>
              <a:t>b</a:t>
            </a:r>
            <a:r>
              <a:rPr lang="en-US" altLang="en-US" sz="3200">
                <a:cs typeface="Times New Roman" panose="02020603050405020304" pitchFamily="18" charset="0"/>
              </a:rPr>
              <a:t> = 2 </a:t>
            </a:r>
            <a:r>
              <a:rPr lang="en-US" altLang="en-US" sz="3200">
                <a:cs typeface="Times New Roman" panose="02020603050405020304" pitchFamily="18" charset="0"/>
                <a:sym typeface="Symbol" panose="05050102010706020507" pitchFamily="18" charset="2"/>
              </a:rPr>
              <a:t></a:t>
            </a:r>
            <a:r>
              <a:rPr lang="en-US" altLang="en-US" sz="3200">
                <a:cs typeface="Times New Roman" panose="02020603050405020304" pitchFamily="18" charset="0"/>
              </a:rPr>
              <a:t> </a:t>
            </a:r>
            <a:r>
              <a:rPr lang="en-US" altLang="en-US" sz="3200" i="1">
                <a:cs typeface="Times New Roman" panose="02020603050405020304" pitchFamily="18" charset="0"/>
              </a:rPr>
              <a:t>n</a:t>
            </a:r>
            <a:r>
              <a:rPr lang="en-US" altLang="en-US" sz="3200" baseline="30000">
                <a:cs typeface="Times New Roman" panose="02020603050405020304" pitchFamily="18" charset="0"/>
              </a:rPr>
              <a:t>log</a:t>
            </a:r>
            <a:r>
              <a:rPr lang="en-US" altLang="en-US" sz="3200" i="1" baseline="16000">
                <a:cs typeface="Times New Roman" panose="02020603050405020304" pitchFamily="18" charset="0"/>
              </a:rPr>
              <a:t>b</a:t>
            </a:r>
            <a:r>
              <a:rPr lang="en-US" altLang="en-US" sz="3200" i="1" baseline="30000">
                <a:cs typeface="Times New Roman" panose="02020603050405020304" pitchFamily="18" charset="0"/>
              </a:rPr>
              <a:t>a </a:t>
            </a:r>
            <a:r>
              <a:rPr lang="en-US" altLang="en-US" sz="3200">
                <a:cs typeface="Times New Roman" panose="02020603050405020304" pitchFamily="18" charset="0"/>
              </a:rPr>
              <a:t>= </a:t>
            </a:r>
            <a:r>
              <a:rPr lang="en-US" altLang="en-US" sz="3200" i="1">
                <a:cs typeface="Times New Roman" panose="02020603050405020304" pitchFamily="18" charset="0"/>
              </a:rPr>
              <a:t>n</a:t>
            </a:r>
            <a:r>
              <a:rPr lang="en-US" altLang="en-US" sz="3200" baseline="30000">
                <a:cs typeface="Times New Roman" panose="02020603050405020304" pitchFamily="18" charset="0"/>
              </a:rPr>
              <a:t>2</a:t>
            </a:r>
            <a:r>
              <a:rPr lang="en-US" altLang="en-US" sz="3200">
                <a:cs typeface="Times New Roman" panose="02020603050405020304" pitchFamily="18" charset="0"/>
              </a:rPr>
              <a:t>; </a:t>
            </a:r>
            <a:r>
              <a:rPr lang="en-US" altLang="en-US" sz="3200" i="1">
                <a:cs typeface="Times New Roman" panose="02020603050405020304" pitchFamily="18" charset="0"/>
              </a:rPr>
              <a:t>f</a:t>
            </a:r>
            <a:r>
              <a:rPr lang="en-US" altLang="en-US" sz="1800">
                <a:cs typeface="Times New Roman" panose="02020603050405020304" pitchFamily="18" charset="0"/>
              </a:rPr>
              <a:t> </a:t>
            </a:r>
            <a:r>
              <a:rPr lang="en-US" altLang="en-US" sz="3200">
                <a:cs typeface="Times New Roman" panose="02020603050405020304" pitchFamily="18" charset="0"/>
              </a:rPr>
              <a:t>(</a:t>
            </a:r>
            <a:r>
              <a:rPr lang="en-US" altLang="en-US" sz="3200" i="1">
                <a:cs typeface="Times New Roman" panose="02020603050405020304" pitchFamily="18" charset="0"/>
              </a:rPr>
              <a:t>n</a:t>
            </a:r>
            <a:r>
              <a:rPr lang="en-US" altLang="en-US" sz="3200">
                <a:cs typeface="Times New Roman" panose="02020603050405020304" pitchFamily="18" charset="0"/>
              </a:rPr>
              <a:t>) = </a:t>
            </a:r>
            <a:r>
              <a:rPr lang="en-US" altLang="en-US" sz="3200" i="1">
                <a:cs typeface="Times New Roman" panose="02020603050405020304" pitchFamily="18" charset="0"/>
              </a:rPr>
              <a:t>n</a:t>
            </a:r>
            <a:r>
              <a:rPr lang="en-US" altLang="en-US" sz="3200" baseline="30000">
                <a:cs typeface="Times New Roman" panose="02020603050405020304" pitchFamily="18" charset="0"/>
              </a:rPr>
              <a:t>2</a:t>
            </a:r>
            <a:r>
              <a:rPr lang="en-US" altLang="en-US" sz="3200">
                <a:cs typeface="Times New Roman" panose="02020603050405020304" pitchFamily="18" charset="0"/>
              </a:rPr>
              <a:t>/lg</a:t>
            </a:r>
            <a:r>
              <a:rPr lang="en-US" altLang="en-US" sz="1400">
                <a:cs typeface="Times New Roman" panose="02020603050405020304" pitchFamily="18" charset="0"/>
              </a:rPr>
              <a:t> </a:t>
            </a:r>
            <a:r>
              <a:rPr lang="en-US" altLang="en-US" sz="3200" i="1">
                <a:cs typeface="Times New Roman" panose="02020603050405020304" pitchFamily="18" charset="0"/>
              </a:rPr>
              <a:t>n.</a:t>
            </a:r>
          </a:p>
          <a:p>
            <a:pPr>
              <a:lnSpc>
                <a:spcPct val="90000"/>
              </a:lnSpc>
              <a:buClr>
                <a:schemeClr val="accent2"/>
              </a:buClr>
            </a:pPr>
            <a:r>
              <a:rPr lang="en-US" altLang="en-US" sz="3200" i="1">
                <a:cs typeface="Times New Roman" panose="02020603050405020304" pitchFamily="18" charset="0"/>
              </a:rPr>
              <a:t>	</a:t>
            </a:r>
            <a:r>
              <a:rPr lang="en-US" altLang="en-US" sz="3200">
                <a:cs typeface="Times New Roman" panose="02020603050405020304" pitchFamily="18" charset="0"/>
              </a:rPr>
              <a:t>Master method does not apply.  In particular, for every constant e &gt; 0, we have </a:t>
            </a:r>
            <a:r>
              <a:rPr lang="en-US" altLang="en-US" sz="3200" i="1">
                <a:cs typeface="Times New Roman" panose="02020603050405020304" pitchFamily="18" charset="0"/>
              </a:rPr>
              <a:t>n</a:t>
            </a:r>
            <a:r>
              <a:rPr lang="en-US" altLang="en-US" sz="3200" baseline="30000">
                <a:cs typeface="Times New Roman" panose="02020603050405020304" pitchFamily="18" charset="0"/>
              </a:rPr>
              <a:t>e</a:t>
            </a:r>
            <a:r>
              <a:rPr lang="en-US" altLang="en-US" sz="3200">
                <a:cs typeface="Times New Roman" panose="02020603050405020304" pitchFamily="18" charset="0"/>
              </a:rPr>
              <a:t> </a:t>
            </a:r>
            <a:r>
              <a:rPr lang="en-US" altLang="en-US" sz="3200" i="1">
                <a:cs typeface="Times New Roman" panose="02020603050405020304" pitchFamily="18" charset="0"/>
              </a:rPr>
              <a:t>= </a:t>
            </a:r>
            <a:r>
              <a:rPr lang="en-US" altLang="en-US" sz="3200">
                <a:cs typeface="Times New Roman" panose="02020603050405020304" pitchFamily="18" charset="0"/>
              </a:rPr>
              <a:t>w(lg</a:t>
            </a:r>
            <a:r>
              <a:rPr lang="en-US" altLang="en-US" sz="1400">
                <a:cs typeface="Times New Roman" panose="02020603050405020304" pitchFamily="18" charset="0"/>
              </a:rPr>
              <a:t> </a:t>
            </a:r>
            <a:r>
              <a:rPr lang="en-US" altLang="en-US" sz="3200" i="1">
                <a:cs typeface="Times New Roman" panose="02020603050405020304" pitchFamily="18" charset="0"/>
              </a:rPr>
              <a:t>n</a:t>
            </a:r>
            <a:r>
              <a:rPr lang="en-US" altLang="en-US" sz="3200">
                <a:cs typeface="Times New Roman" panose="02020603050405020304" pitchFamily="18" charset="0"/>
              </a:rPr>
              <a:t>).</a:t>
            </a:r>
          </a:p>
        </p:txBody>
      </p:sp>
    </p:spTree>
    <p:extLst>
      <p:ext uri="{BB962C8B-B14F-4D97-AF65-F5344CB8AC3E}">
        <p14:creationId xmlns:p14="http://schemas.microsoft.com/office/powerpoint/2010/main" val="4095029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9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1384913"/>
            <a:ext cx="10131425" cy="1179618"/>
          </a:xfrm>
          <a:prstGeom prst="rect">
            <a:avLst/>
          </a:prstGeom>
        </p:spPr>
        <p:txBody>
          <a:bodyPr vert="horz" wrap="square" lIns="0" tIns="60960" rIns="0" bIns="0" rtlCol="0">
            <a:spAutoFit/>
          </a:bodyPr>
          <a:lstStyle/>
          <a:p>
            <a:pPr marL="12700" marR="5080" indent="93980">
              <a:lnSpc>
                <a:spcPts val="3020"/>
              </a:lnSpc>
              <a:spcBef>
                <a:spcPts val="480"/>
              </a:spcBef>
            </a:pP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Data</a:t>
            </a:r>
            <a:r>
              <a:rPr lang="en-IN" sz="2000" cap="none" spc="2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structures</a:t>
            </a:r>
            <a:r>
              <a:rPr lang="en-IN" sz="2000" cap="none" spc="6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and</a:t>
            </a:r>
            <a:r>
              <a:rPr lang="en-IN" sz="2000" cap="none" spc="1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lgorithms</a:t>
            </a:r>
            <a:r>
              <a:rPr lang="en-IN" sz="2000" cap="none" spc="5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are</a:t>
            </a:r>
            <a:r>
              <a:rPr lang="en-IN" sz="2000" cap="none" spc="1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the</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fundamentals</a:t>
            </a:r>
            <a:r>
              <a:rPr lang="en-IN" sz="2000" cap="none" spc="5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of </a:t>
            </a:r>
            <a:r>
              <a:rPr lang="en-IN" sz="2000" cap="none" spc="-969"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5" dirty="0" smtClean="0">
                <a:solidFill>
                  <a:schemeClr val="tx1">
                    <a:lumMod val="75000"/>
                    <a:lumOff val="25000"/>
                  </a:schemeClr>
                </a:solidFill>
                <a:latin typeface="Times New Roman" panose="02020603050405020304" pitchFamily="18" charset="0"/>
                <a:cs typeface="Times New Roman" panose="02020603050405020304" pitchFamily="18" charset="0"/>
              </a:rPr>
              <a:t>programming.</a:t>
            </a:r>
            <a:r>
              <a:rPr lang="en-IN" sz="2000" cap="none" spc="4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dirty="0">
                <a:solidFill>
                  <a:schemeClr val="tx1">
                    <a:lumMod val="75000"/>
                    <a:lumOff val="25000"/>
                  </a:schemeClr>
                </a:solidFill>
                <a:latin typeface="Times New Roman" panose="02020603050405020304" pitchFamily="18" charset="0"/>
                <a:cs typeface="Times New Roman" panose="02020603050405020304" pitchFamily="18" charset="0"/>
              </a:rPr>
              <a:t>I</a:t>
            </a:r>
            <a:r>
              <a:rPr lang="en-IN" sz="2000" cap="none" dirty="0" smtClean="0">
                <a:solidFill>
                  <a:schemeClr val="tx1">
                    <a:lumMod val="75000"/>
                    <a:lumOff val="25000"/>
                  </a:schemeClr>
                </a:solidFill>
                <a:latin typeface="Times New Roman" panose="02020603050405020304" pitchFamily="18" charset="0"/>
                <a:cs typeface="Times New Roman" panose="02020603050405020304" pitchFamily="18" charset="0"/>
              </a:rPr>
              <a:t>n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order</a:t>
            </a:r>
            <a:r>
              <a:rPr lang="en-IN" sz="2000" cap="none" spc="2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to</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become</a:t>
            </a:r>
            <a:r>
              <a:rPr lang="en-IN" sz="2000" cap="none" spc="2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cap="none" spc="1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good</a:t>
            </a:r>
            <a:r>
              <a:rPr lang="en-IN" sz="2000" cap="none" spc="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developer</a:t>
            </a:r>
            <a:r>
              <a:rPr lang="en-IN" sz="2000" cap="none" spc="2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it </a:t>
            </a:r>
            <a:r>
              <a:rPr lang="en-IN" sz="2000" cap="none" spc="-15" dirty="0" smtClean="0">
                <a:solidFill>
                  <a:schemeClr val="tx1">
                    <a:lumMod val="75000"/>
                    <a:lumOff val="25000"/>
                  </a:schemeClr>
                </a:solidFill>
                <a:latin typeface="Times New Roman" panose="02020603050405020304" pitchFamily="18" charset="0"/>
                <a:cs typeface="Times New Roman" panose="02020603050405020304" pitchFamily="18" charset="0"/>
              </a:rPr>
              <a:t>is </a:t>
            </a:r>
            <a:r>
              <a:rPr lang="en-IN" sz="2000" cap="none" spc="-969"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essential</a:t>
            </a:r>
            <a:r>
              <a:rPr lang="en-IN" sz="2000" cap="none" spc="2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to</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master</a:t>
            </a:r>
            <a:r>
              <a:rPr lang="en-IN" sz="2000" cap="none" spc="1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the</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basic</a:t>
            </a:r>
            <a:r>
              <a:rPr lang="en-IN" sz="2000" cap="none" spc="3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data</a:t>
            </a:r>
            <a:r>
              <a:rPr lang="en-IN" sz="2000" cap="none" spc="1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structures</a:t>
            </a:r>
            <a:r>
              <a:rPr lang="en-IN" sz="2000" cap="none" spc="5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and </a:t>
            </a:r>
            <a:r>
              <a:rPr lang="en-IN" sz="2000" cap="none"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algorithms</a:t>
            </a:r>
            <a:r>
              <a:rPr lang="en-IN" sz="2000" cap="none" spc="5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and</a:t>
            </a:r>
            <a:r>
              <a:rPr lang="en-IN" sz="2000" cap="none" spc="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5" dirty="0" smtClean="0">
                <a:solidFill>
                  <a:schemeClr val="tx1">
                    <a:lumMod val="75000"/>
                    <a:lumOff val="25000"/>
                  </a:schemeClr>
                </a:solidFill>
                <a:latin typeface="Times New Roman" panose="02020603050405020304" pitchFamily="18" charset="0"/>
                <a:cs typeface="Times New Roman" panose="02020603050405020304" pitchFamily="18" charset="0"/>
              </a:rPr>
              <a:t>learn</a:t>
            </a:r>
            <a:r>
              <a:rPr lang="en-IN" sz="2000" cap="none" spc="2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to</a:t>
            </a:r>
            <a:r>
              <a:rPr lang="en-IN" sz="2000" cap="none"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apply</a:t>
            </a:r>
            <a:r>
              <a:rPr lang="en-IN" sz="2000" cap="none" spc="4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them</a:t>
            </a:r>
            <a:r>
              <a:rPr lang="en-IN" sz="2000" cap="none"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in</a:t>
            </a:r>
            <a:r>
              <a:rPr lang="en-IN" sz="2000" cap="none"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the</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10" dirty="0" smtClean="0">
                <a:solidFill>
                  <a:schemeClr val="tx1">
                    <a:lumMod val="75000"/>
                    <a:lumOff val="25000"/>
                  </a:schemeClr>
                </a:solidFill>
                <a:latin typeface="Times New Roman" panose="02020603050405020304" pitchFamily="18" charset="0"/>
                <a:cs typeface="Times New Roman" panose="02020603050405020304" pitchFamily="18" charset="0"/>
              </a:rPr>
              <a:t>right</a:t>
            </a:r>
            <a:r>
              <a:rPr lang="en-IN" sz="2000" cap="none" spc="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cap="none" spc="-85" dirty="0" smtClean="0">
                <a:solidFill>
                  <a:schemeClr val="tx1">
                    <a:lumMod val="75000"/>
                    <a:lumOff val="25000"/>
                  </a:schemeClr>
                </a:solidFill>
                <a:latin typeface="Times New Roman" panose="02020603050405020304" pitchFamily="18" charset="0"/>
                <a:cs typeface="Times New Roman" panose="02020603050405020304" pitchFamily="18" charset="0"/>
              </a:rPr>
              <a:t>way.</a:t>
            </a:r>
            <a:endParaRPr lang="en-IN" sz="2000" cap="none"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3" name="object 3"/>
          <p:cNvPicPr/>
          <p:nvPr/>
        </p:nvPicPr>
        <p:blipFill>
          <a:blip r:embed="rId2" cstate="print"/>
          <a:stretch>
            <a:fillRect/>
          </a:stretch>
        </p:blipFill>
        <p:spPr>
          <a:xfrm>
            <a:off x="3733800" y="2971800"/>
            <a:ext cx="4543045" cy="30480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98134" y="376504"/>
            <a:ext cx="6029960" cy="635000"/>
          </a:xfrm>
          <a:prstGeom prst="rect">
            <a:avLst/>
          </a:prstGeom>
        </p:spPr>
        <p:txBody>
          <a:bodyPr vert="horz" wrap="square" lIns="0" tIns="12065" rIns="0" bIns="0" rtlCol="0">
            <a:spAutoFit/>
          </a:bodyPr>
          <a:lstStyle/>
          <a:p>
            <a:pPr marL="12700">
              <a:lnSpc>
                <a:spcPct val="100000"/>
              </a:lnSpc>
              <a:spcBef>
                <a:spcPts val="95"/>
              </a:spcBef>
            </a:pPr>
            <a:r>
              <a:rPr spc="-5" dirty="0">
                <a:solidFill>
                  <a:srgbClr val="FFFFFF"/>
                </a:solidFill>
                <a:latin typeface="Myanmar Text"/>
                <a:cs typeface="Myanmar Text"/>
              </a:rPr>
              <a:t>WHAT</a:t>
            </a:r>
            <a:r>
              <a:rPr spc="-15" dirty="0">
                <a:solidFill>
                  <a:srgbClr val="FFFFFF"/>
                </a:solidFill>
                <a:latin typeface="Myanmar Text"/>
                <a:cs typeface="Myanmar Text"/>
              </a:rPr>
              <a:t> </a:t>
            </a:r>
            <a:r>
              <a:rPr spc="-5" dirty="0">
                <a:solidFill>
                  <a:srgbClr val="FFFFFF"/>
                </a:solidFill>
                <a:latin typeface="Myanmar Text"/>
                <a:cs typeface="Myanmar Text"/>
              </a:rPr>
              <a:t>IS</a:t>
            </a:r>
            <a:r>
              <a:rPr spc="-20" dirty="0">
                <a:solidFill>
                  <a:srgbClr val="FFFFFF"/>
                </a:solidFill>
                <a:latin typeface="Myanmar Text"/>
                <a:cs typeface="Myanmar Text"/>
              </a:rPr>
              <a:t> </a:t>
            </a:r>
            <a:r>
              <a:rPr spc="-5" dirty="0">
                <a:solidFill>
                  <a:srgbClr val="FFFFFF"/>
                </a:solidFill>
                <a:latin typeface="Myanmar Text"/>
                <a:cs typeface="Myanmar Text"/>
              </a:rPr>
              <a:t>AN</a:t>
            </a:r>
            <a:r>
              <a:rPr spc="-20" dirty="0">
                <a:solidFill>
                  <a:srgbClr val="FFFFFF"/>
                </a:solidFill>
                <a:latin typeface="Myanmar Text"/>
                <a:cs typeface="Myanmar Text"/>
              </a:rPr>
              <a:t> </a:t>
            </a:r>
            <a:r>
              <a:rPr spc="-10" dirty="0">
                <a:solidFill>
                  <a:srgbClr val="FFFFFF"/>
                </a:solidFill>
                <a:latin typeface="Myanmar Text"/>
                <a:cs typeface="Myanmar Text"/>
              </a:rPr>
              <a:t>ALGORITHM?</a:t>
            </a:r>
          </a:p>
        </p:txBody>
      </p:sp>
      <p:sp>
        <p:nvSpPr>
          <p:cNvPr id="3" name="object 3"/>
          <p:cNvSpPr txBox="1"/>
          <p:nvPr/>
        </p:nvSpPr>
        <p:spPr>
          <a:xfrm>
            <a:off x="764540" y="1676526"/>
            <a:ext cx="10372725" cy="1119665"/>
          </a:xfrm>
          <a:prstGeom prst="rect">
            <a:avLst/>
          </a:prstGeom>
        </p:spPr>
        <p:txBody>
          <a:bodyPr vert="horz" wrap="square" lIns="0" tIns="60325" rIns="0" bIns="0" rtlCol="0">
            <a:spAutoFit/>
          </a:bodyPr>
          <a:lstStyle/>
          <a:p>
            <a:pPr marL="12700" marR="5080" algn="ctr">
              <a:lnSpc>
                <a:spcPct val="85500"/>
              </a:lnSpc>
              <a:spcBef>
                <a:spcPts val="475"/>
              </a:spcBef>
            </a:pP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An</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algorithm</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is</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finite</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set</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of</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instructions</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or</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logic,</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written</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in</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order,</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to</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accomplish</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certain</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predefined</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task.</a:t>
            </a:r>
            <a:r>
              <a:rPr sz="2000" spc="-1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Algorithm</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is</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not</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complete</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code</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or</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program,</a:t>
            </a:r>
            <a:r>
              <a:rPr sz="2000" spc="3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it</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is</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just</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core</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logic(solution)</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of</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problem,</a:t>
            </a:r>
            <a:r>
              <a:rPr sz="2000" spc="3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which</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can</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be</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expressed</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either</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as</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an</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informal</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high </a:t>
            </a:r>
            <a:r>
              <a:rPr sz="2000" spc="-59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level description as</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pseudocode</a:t>
            </a:r>
            <a:r>
              <a:rPr sz="2000" spc="3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or using</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flowchart.</a:t>
            </a:r>
            <a:endParaRPr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4" name="object 4"/>
          <p:cNvPicPr/>
          <p:nvPr/>
        </p:nvPicPr>
        <p:blipFill>
          <a:blip r:embed="rId2" cstate="print"/>
          <a:stretch>
            <a:fillRect/>
          </a:stretch>
        </p:blipFill>
        <p:spPr>
          <a:xfrm>
            <a:off x="7239000" y="3228109"/>
            <a:ext cx="3733800" cy="2866645"/>
          </a:xfrm>
          <a:prstGeom prst="rect">
            <a:avLst/>
          </a:prstGeom>
        </p:spPr>
      </p:pic>
      <p:pic>
        <p:nvPicPr>
          <p:cNvPr id="5" name="object 5"/>
          <p:cNvPicPr/>
          <p:nvPr/>
        </p:nvPicPr>
        <p:blipFill>
          <a:blip r:embed="rId3" cstate="print"/>
          <a:stretch>
            <a:fillRect/>
          </a:stretch>
        </p:blipFill>
        <p:spPr>
          <a:xfrm>
            <a:off x="990600" y="3200400"/>
            <a:ext cx="3543300" cy="286664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95600" y="1524306"/>
            <a:ext cx="7620000" cy="566822"/>
          </a:xfrm>
          <a:prstGeom prst="rect">
            <a:avLst/>
          </a:prstGeom>
        </p:spPr>
        <p:txBody>
          <a:bodyPr vert="horz" wrap="square" lIns="0" tIns="12700" rIns="0" bIns="0" rtlCol="0">
            <a:spAutoFit/>
          </a:bodyPr>
          <a:lstStyle/>
          <a:p>
            <a:pPr marL="12700">
              <a:lnSpc>
                <a:spcPct val="100000"/>
              </a:lnSpc>
              <a:spcBef>
                <a:spcPts val="100"/>
              </a:spcBef>
            </a:pPr>
            <a:r>
              <a:rPr lang="en-IN" sz="3600" i="1" u="sng" dirty="0" smtClean="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Algorithm</a:t>
            </a:r>
            <a:r>
              <a:rPr lang="en-IN" sz="3600" i="1" u="sng" spc="-70" dirty="0" smtClean="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IN" sz="3600" i="1" u="sng" spc="-35" dirty="0" smtClean="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Specifications</a:t>
            </a:r>
            <a:endParaRPr lang="en-IN" sz="3600" u="sng"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object 3"/>
          <p:cNvSpPr txBox="1"/>
          <p:nvPr/>
        </p:nvSpPr>
        <p:spPr>
          <a:xfrm>
            <a:off x="3450337" y="2543683"/>
            <a:ext cx="8436864" cy="3878626"/>
          </a:xfrm>
          <a:prstGeom prst="rect">
            <a:avLst/>
          </a:prstGeom>
        </p:spPr>
        <p:txBody>
          <a:bodyPr vert="horz" wrap="square" lIns="0" tIns="43815" rIns="0" bIns="0" rtlCol="0">
            <a:spAutoFit/>
          </a:bodyPr>
          <a:lstStyle/>
          <a:p>
            <a:pPr marL="12700" marR="91440">
              <a:lnSpc>
                <a:spcPts val="1939"/>
              </a:lnSpc>
              <a:spcBef>
                <a:spcPts val="345"/>
              </a:spcBef>
            </a:pPr>
            <a:r>
              <a:rPr lang="en-IN" sz="2000" spc="-30" dirty="0" smtClean="0">
                <a:solidFill>
                  <a:schemeClr val="tx1">
                    <a:lumMod val="75000"/>
                    <a:lumOff val="25000"/>
                  </a:schemeClr>
                </a:solidFill>
                <a:latin typeface="Times New Roman" panose="02020603050405020304" pitchFamily="18" charset="0"/>
                <a:cs typeface="Times New Roman" panose="02020603050405020304" pitchFamily="18" charset="0"/>
              </a:rPr>
              <a:t>Every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algorithm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must </a:t>
            </a:r>
            <a:r>
              <a:rPr lang="en-IN" sz="2000" spc="-30" dirty="0" smtClean="0">
                <a:solidFill>
                  <a:schemeClr val="tx1">
                    <a:lumMod val="75000"/>
                    <a:lumOff val="25000"/>
                  </a:schemeClr>
                </a:solidFill>
                <a:latin typeface="Times New Roman" panose="02020603050405020304" pitchFamily="18" charset="0"/>
                <a:cs typeface="Times New Roman" panose="02020603050405020304" pitchFamily="18" charset="0"/>
              </a:rPr>
              <a:t>satisfy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the following </a:t>
            </a:r>
            <a:r>
              <a:rPr lang="en-IN" sz="2000" spc="-15" dirty="0" smtClean="0">
                <a:solidFill>
                  <a:schemeClr val="tx1">
                    <a:lumMod val="75000"/>
                    <a:lumOff val="25000"/>
                  </a:schemeClr>
                </a:solidFill>
                <a:latin typeface="Times New Roman" panose="02020603050405020304" pitchFamily="18" charset="0"/>
                <a:cs typeface="Times New Roman" panose="02020603050405020304" pitchFamily="18" charset="0"/>
              </a:rPr>
              <a:t>specifications...</a:t>
            </a:r>
          </a:p>
          <a:p>
            <a:pPr marL="12700" marR="91440">
              <a:lnSpc>
                <a:spcPts val="1939"/>
              </a:lnSpc>
              <a:spcBef>
                <a:spcPts val="345"/>
              </a:spcBef>
            </a:pPr>
            <a:endParaRPr lang="en-IN" sz="2000" spc="-15"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12700" marR="91440">
              <a:lnSpc>
                <a:spcPts val="1939"/>
              </a:lnSpc>
              <a:spcBef>
                <a:spcPts val="345"/>
              </a:spcBef>
            </a:pPr>
            <a:r>
              <a:rPr lang="en-IN" sz="2000" spc="-1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b="1" u="sng" spc="-5" dirty="0" smtClean="0">
                <a:solidFill>
                  <a:schemeClr val="tx1">
                    <a:lumMod val="75000"/>
                    <a:lumOff val="25000"/>
                  </a:schemeClr>
                </a:solidFill>
                <a:latin typeface="Times New Roman" panose="02020603050405020304" pitchFamily="18" charset="0"/>
                <a:cs typeface="Times New Roman" panose="02020603050405020304" pitchFamily="18" charset="0"/>
              </a:rPr>
              <a:t>Input </a:t>
            </a:r>
            <a:r>
              <a:rPr lang="en-IN" sz="20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30" dirty="0" smtClean="0">
                <a:solidFill>
                  <a:schemeClr val="tx1">
                    <a:lumMod val="75000"/>
                    <a:lumOff val="25000"/>
                  </a:schemeClr>
                </a:solidFill>
                <a:latin typeface="Times New Roman" panose="02020603050405020304" pitchFamily="18" charset="0"/>
                <a:cs typeface="Times New Roman" panose="02020603050405020304" pitchFamily="18" charset="0"/>
              </a:rPr>
              <a:t>every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algorithm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must </a:t>
            </a:r>
            <a:r>
              <a:rPr lang="en-IN" sz="2000" spc="-50" dirty="0" smtClean="0">
                <a:solidFill>
                  <a:schemeClr val="tx1">
                    <a:lumMod val="75000"/>
                    <a:lumOff val="25000"/>
                  </a:schemeClr>
                </a:solidFill>
                <a:latin typeface="Times New Roman" panose="02020603050405020304" pitchFamily="18" charset="0"/>
                <a:cs typeface="Times New Roman" panose="02020603050405020304" pitchFamily="18" charset="0"/>
              </a:rPr>
              <a:t>take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zero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or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more number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of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input </a:t>
            </a:r>
            <a:r>
              <a:rPr lang="en-IN" sz="2000" spc="-5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40" dirty="0" smtClean="0">
                <a:solidFill>
                  <a:schemeClr val="tx1">
                    <a:lumMod val="75000"/>
                    <a:lumOff val="25000"/>
                  </a:schemeClr>
                </a:solidFill>
                <a:latin typeface="Times New Roman" panose="02020603050405020304" pitchFamily="18" charset="0"/>
                <a:cs typeface="Times New Roman" panose="02020603050405020304" pitchFamily="18" charset="0"/>
              </a:rPr>
              <a:t>values</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 from</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 external.</a:t>
            </a:r>
          </a:p>
          <a:p>
            <a:pPr marL="12700" marR="91440">
              <a:lnSpc>
                <a:spcPts val="1939"/>
              </a:lnSpc>
              <a:spcBef>
                <a:spcPts val="345"/>
              </a:spcBef>
            </a:pPr>
            <a:endPar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12700" marR="31750">
              <a:lnSpc>
                <a:spcPts val="1950"/>
              </a:lnSpc>
              <a:spcBef>
                <a:spcPts val="5"/>
              </a:spcBef>
            </a:pPr>
            <a:r>
              <a:rPr lang="en-IN" sz="2000" b="1" u="sng" spc="-10" dirty="0" smtClean="0">
                <a:solidFill>
                  <a:schemeClr val="tx1">
                    <a:lumMod val="75000"/>
                    <a:lumOff val="25000"/>
                  </a:schemeClr>
                </a:solidFill>
                <a:latin typeface="Times New Roman" panose="02020603050405020304" pitchFamily="18" charset="0"/>
                <a:cs typeface="Times New Roman" panose="02020603050405020304" pitchFamily="18" charset="0"/>
              </a:rPr>
              <a:t>O</a:t>
            </a:r>
            <a:r>
              <a:rPr lang="en-IN" sz="2000" b="1" u="sng" dirty="0" smtClean="0">
                <a:solidFill>
                  <a:schemeClr val="tx1">
                    <a:lumMod val="75000"/>
                    <a:lumOff val="25000"/>
                  </a:schemeClr>
                </a:solidFill>
                <a:latin typeface="Times New Roman" panose="02020603050405020304" pitchFamily="18" charset="0"/>
                <a:cs typeface="Times New Roman" panose="02020603050405020304" pitchFamily="18" charset="0"/>
              </a:rPr>
              <a:t>utput</a:t>
            </a:r>
            <a:r>
              <a:rPr lang="en-IN" sz="2000" b="1" spc="-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b="1"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en-IN" sz="2000" b="1"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e</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v</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e</a:t>
            </a:r>
            <a:r>
              <a:rPr lang="en-IN" sz="2000" spc="-130" dirty="0" smtClean="0">
                <a:solidFill>
                  <a:schemeClr val="tx1">
                    <a:lumMod val="75000"/>
                    <a:lumOff val="25000"/>
                  </a:schemeClr>
                </a:solidFill>
                <a:latin typeface="Times New Roman" panose="02020603050405020304" pitchFamily="18" charset="0"/>
                <a:cs typeface="Times New Roman" panose="02020603050405020304" pitchFamily="18" charset="0"/>
              </a:rPr>
              <a:t>r</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y</a:t>
            </a:r>
            <a:r>
              <a:rPr lang="en-IN" sz="2000" spc="-12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lgo</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r</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ith</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m</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m</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u</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st</a:t>
            </a:r>
            <a:r>
              <a:rPr lang="en-IN" sz="2000" spc="-4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produce</a:t>
            </a:r>
            <a:r>
              <a:rPr lang="en-IN" sz="2000" spc="-114"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n</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output</a:t>
            </a:r>
            <a:r>
              <a:rPr lang="en-IN" sz="2000" spc="-14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s</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r</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e</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s</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u</a:t>
            </a:r>
            <a:r>
              <a:rPr lang="en-IN" sz="2000" spc="-185" dirty="0" smtClean="0">
                <a:solidFill>
                  <a:schemeClr val="tx1">
                    <a:lumMod val="75000"/>
                    <a:lumOff val="25000"/>
                  </a:schemeClr>
                </a:solidFill>
                <a:latin typeface="Times New Roman" panose="02020603050405020304" pitchFamily="18" charset="0"/>
                <a:cs typeface="Times New Roman" panose="02020603050405020304" pitchFamily="18" charset="0"/>
              </a:rPr>
              <a:t>l</a:t>
            </a:r>
            <a:r>
              <a:rPr lang="en-IN" sz="2000" spc="-305" dirty="0" smtClean="0">
                <a:solidFill>
                  <a:schemeClr val="tx1">
                    <a:lumMod val="75000"/>
                    <a:lumOff val="25000"/>
                  </a:schemeClr>
                </a:solidFill>
                <a:latin typeface="Times New Roman" panose="02020603050405020304" pitchFamily="18" charset="0"/>
                <a:cs typeface="Times New Roman" panose="02020603050405020304" pitchFamily="18" charset="0"/>
              </a:rPr>
              <a:t>t</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  </a:t>
            </a:r>
          </a:p>
          <a:p>
            <a:pPr marL="12700" marR="31750">
              <a:lnSpc>
                <a:spcPts val="1950"/>
              </a:lnSpc>
              <a:spcBef>
                <a:spcPts val="5"/>
              </a:spcBef>
            </a:pPr>
            <a:endParaRPr lang="en-IN" sz="2000" b="1" spc="-5"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12700" marR="31750">
              <a:lnSpc>
                <a:spcPts val="1950"/>
              </a:lnSpc>
              <a:spcBef>
                <a:spcPts val="5"/>
              </a:spcBef>
            </a:pPr>
            <a:r>
              <a:rPr lang="en-IN" sz="2000" b="1" u="sng" spc="-5" dirty="0" smtClean="0">
                <a:solidFill>
                  <a:schemeClr val="tx1">
                    <a:lumMod val="75000"/>
                    <a:lumOff val="25000"/>
                  </a:schemeClr>
                </a:solidFill>
                <a:latin typeface="Times New Roman" panose="02020603050405020304" pitchFamily="18" charset="0"/>
                <a:cs typeface="Times New Roman" panose="02020603050405020304" pitchFamily="18" charset="0"/>
              </a:rPr>
              <a:t>Definiteness</a:t>
            </a:r>
            <a:r>
              <a:rPr lang="en-IN" sz="2000" b="1"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30" dirty="0" smtClean="0">
                <a:solidFill>
                  <a:schemeClr val="tx1">
                    <a:lumMod val="75000"/>
                    <a:lumOff val="25000"/>
                  </a:schemeClr>
                </a:solidFill>
                <a:latin typeface="Times New Roman" panose="02020603050405020304" pitchFamily="18" charset="0"/>
                <a:cs typeface="Times New Roman" panose="02020603050405020304" pitchFamily="18" charset="0"/>
              </a:rPr>
              <a:t>every </a:t>
            </a:r>
            <a:r>
              <a:rPr lang="en-IN" sz="2000" spc="-25" dirty="0" smtClean="0">
                <a:solidFill>
                  <a:schemeClr val="tx1">
                    <a:lumMod val="75000"/>
                    <a:lumOff val="25000"/>
                  </a:schemeClr>
                </a:solidFill>
                <a:latin typeface="Times New Roman" panose="02020603050405020304" pitchFamily="18" charset="0"/>
                <a:cs typeface="Times New Roman" panose="02020603050405020304" pitchFamily="18" charset="0"/>
              </a:rPr>
              <a:t>statement/instruction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in an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algorithm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must </a:t>
            </a:r>
            <a:r>
              <a:rPr lang="en-IN" sz="2000" spc="-5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be</a:t>
            </a:r>
            <a:r>
              <a:rPr lang="en-IN" sz="2000" spc="-2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clear</a:t>
            </a:r>
            <a:r>
              <a:rPr lang="en-IN" sz="2000" spc="-9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and unambiguous</a:t>
            </a:r>
            <a:r>
              <a:rPr lang="en-IN" sz="2000" spc="-2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0" dirty="0" smtClean="0">
                <a:solidFill>
                  <a:schemeClr val="tx1">
                    <a:lumMod val="75000"/>
                    <a:lumOff val="25000"/>
                  </a:schemeClr>
                </a:solidFill>
                <a:latin typeface="Times New Roman" panose="02020603050405020304" pitchFamily="18" charset="0"/>
                <a:cs typeface="Times New Roman" panose="02020603050405020304" pitchFamily="18" charset="0"/>
              </a:rPr>
              <a:t>(only</a:t>
            </a:r>
            <a:r>
              <a:rPr lang="en-IN" sz="2000" spc="-5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one </a:t>
            </a:r>
            <a:r>
              <a:rPr lang="en-IN" sz="2000" spc="-30" dirty="0" smtClean="0">
                <a:solidFill>
                  <a:schemeClr val="tx1">
                    <a:lumMod val="75000"/>
                    <a:lumOff val="25000"/>
                  </a:schemeClr>
                </a:solidFill>
                <a:latin typeface="Times New Roman" panose="02020603050405020304" pitchFamily="18" charset="0"/>
                <a:cs typeface="Times New Roman" panose="02020603050405020304" pitchFamily="18" charset="0"/>
              </a:rPr>
              <a:t>interpretation)</a:t>
            </a:r>
          </a:p>
          <a:p>
            <a:pPr marL="12700" marR="31750">
              <a:lnSpc>
                <a:spcPts val="1950"/>
              </a:lnSpc>
              <a:spcBef>
                <a:spcPts val="5"/>
              </a:spcBef>
            </a:pPr>
            <a:endPar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12700">
              <a:lnSpc>
                <a:spcPts val="1795"/>
              </a:lnSpc>
            </a:pPr>
            <a:r>
              <a:rPr lang="en-IN" sz="2000" b="1" u="sng" spc="-5" dirty="0" smtClean="0">
                <a:solidFill>
                  <a:schemeClr val="tx1">
                    <a:lumMod val="75000"/>
                    <a:lumOff val="25000"/>
                  </a:schemeClr>
                </a:solidFill>
                <a:latin typeface="Times New Roman" panose="02020603050405020304" pitchFamily="18" charset="0"/>
                <a:cs typeface="Times New Roman" panose="02020603050405020304" pitchFamily="18" charset="0"/>
              </a:rPr>
              <a:t>Finiteness</a:t>
            </a:r>
            <a:r>
              <a:rPr lang="en-IN" sz="2000" b="1"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b="1"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en-IN" sz="2000" b="1"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for</a:t>
            </a:r>
            <a:r>
              <a:rPr lang="en-IN" sz="2000" spc="-9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all</a:t>
            </a:r>
            <a:r>
              <a:rPr lang="en-IN" sz="2000" spc="-7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different</a:t>
            </a:r>
            <a:r>
              <a:rPr lang="en-IN" sz="2000" spc="-3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cases,</a:t>
            </a:r>
            <a:r>
              <a:rPr lang="en-IN" sz="2000" spc="-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the</a:t>
            </a:r>
            <a:r>
              <a:rPr lang="en-IN" sz="2000" spc="-10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algorithm</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must</a:t>
            </a:r>
            <a:r>
              <a:rPr lang="en-IN" sz="2000" spc="-3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produce</a:t>
            </a:r>
          </a:p>
          <a:p>
            <a:pPr marL="12700">
              <a:lnSpc>
                <a:spcPts val="1945"/>
              </a:lnSpc>
            </a:pPr>
            <a:r>
              <a:rPr lang="en-IN" sz="2000" spc="-35" dirty="0" smtClean="0">
                <a:solidFill>
                  <a:schemeClr val="tx1">
                    <a:lumMod val="75000"/>
                    <a:lumOff val="25000"/>
                  </a:schemeClr>
                </a:solidFill>
                <a:latin typeface="Times New Roman" panose="02020603050405020304" pitchFamily="18" charset="0"/>
                <a:cs typeface="Times New Roman" panose="02020603050405020304" pitchFamily="18" charset="0"/>
              </a:rPr>
              <a:t>Result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within</a:t>
            </a:r>
            <a:r>
              <a:rPr lang="en-IN" sz="2000" spc="-11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spc="-10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finite</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number</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of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steps.</a:t>
            </a:r>
          </a:p>
          <a:p>
            <a:pPr marL="12700">
              <a:lnSpc>
                <a:spcPts val="1945"/>
              </a:lnSpc>
            </a:pPr>
            <a:endPar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12700" marR="433705">
              <a:lnSpc>
                <a:spcPts val="1939"/>
              </a:lnSpc>
              <a:spcBef>
                <a:spcPts val="140"/>
              </a:spcBef>
            </a:pPr>
            <a:r>
              <a:rPr lang="en-IN" sz="2000" b="1" u="sng" spc="-5" dirty="0" smtClean="0">
                <a:solidFill>
                  <a:schemeClr val="tx1">
                    <a:lumMod val="75000"/>
                    <a:lumOff val="25000"/>
                  </a:schemeClr>
                </a:solidFill>
                <a:latin typeface="Times New Roman" panose="02020603050405020304" pitchFamily="18" charset="0"/>
                <a:cs typeface="Times New Roman" panose="02020603050405020304" pitchFamily="18" charset="0"/>
              </a:rPr>
              <a:t>Effectiveness </a:t>
            </a:r>
            <a:r>
              <a:rPr lang="en-IN" sz="20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30" dirty="0" smtClean="0">
                <a:solidFill>
                  <a:schemeClr val="tx1">
                    <a:lumMod val="75000"/>
                    <a:lumOff val="25000"/>
                  </a:schemeClr>
                </a:solidFill>
                <a:latin typeface="Times New Roman" panose="02020603050405020304" pitchFamily="18" charset="0"/>
                <a:cs typeface="Times New Roman" panose="02020603050405020304" pitchFamily="18" charset="0"/>
              </a:rPr>
              <a:t>every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instruction must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be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basic enough </a:t>
            </a:r>
            <a:r>
              <a:rPr lang="en-IN" sz="2000" spc="-50" dirty="0" smtClean="0">
                <a:solidFill>
                  <a:schemeClr val="tx1">
                    <a:lumMod val="75000"/>
                    <a:lumOff val="25000"/>
                  </a:schemeClr>
                </a:solidFill>
                <a:latin typeface="Times New Roman" panose="02020603050405020304" pitchFamily="18" charset="0"/>
                <a:cs typeface="Times New Roman" panose="02020603050405020304" pitchFamily="18" charset="0"/>
              </a:rPr>
              <a:t>to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be </a:t>
            </a:r>
            <a:r>
              <a:rPr lang="en-IN" sz="2000" spc="-5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ca</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r</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rie</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d</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out</a:t>
            </a:r>
            <a:r>
              <a:rPr lang="en-IN" sz="2000" spc="-13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n</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d</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it</a:t>
            </a:r>
            <a:r>
              <a:rPr lang="en-IN" sz="2000" spc="-15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ls</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o</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m</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u</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st</a:t>
            </a:r>
            <a:r>
              <a:rPr lang="en-IN" sz="2000" spc="-4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be</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fe</a:t>
            </a:r>
            <a:r>
              <a:rPr lang="en-IN" sz="2000" spc="-1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000" dirty="0" smtClean="0">
                <a:solidFill>
                  <a:schemeClr val="tx1">
                    <a:lumMod val="75000"/>
                    <a:lumOff val="25000"/>
                  </a:schemeClr>
                </a:solidFill>
                <a:latin typeface="Times New Roman" panose="02020603050405020304" pitchFamily="18" charset="0"/>
                <a:cs typeface="Times New Roman" panose="02020603050405020304" pitchFamily="18" charset="0"/>
              </a:rPr>
              <a:t>sible.</a:t>
            </a:r>
            <a:endParaRPr lang="en-IN"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4" name="object 4"/>
          <p:cNvPicPr/>
          <p:nvPr/>
        </p:nvPicPr>
        <p:blipFill>
          <a:blip r:embed="rId2" cstate="print"/>
          <a:stretch>
            <a:fillRect/>
          </a:stretch>
        </p:blipFill>
        <p:spPr>
          <a:xfrm>
            <a:off x="76200" y="3200400"/>
            <a:ext cx="3162300" cy="22006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771913"/>
            <a:ext cx="10439146" cy="627736"/>
          </a:xfrm>
          <a:prstGeom prst="rect">
            <a:avLst/>
          </a:prstGeom>
        </p:spPr>
        <p:txBody>
          <a:bodyPr vert="horz" wrap="square" lIns="0" tIns="12065" rIns="0" bIns="0" rtlCol="0">
            <a:spAutoFit/>
          </a:bodyPr>
          <a:lstStyle/>
          <a:p>
            <a:pPr marL="12700">
              <a:lnSpc>
                <a:spcPct val="100000"/>
              </a:lnSpc>
              <a:spcBef>
                <a:spcPts val="95"/>
              </a:spcBef>
            </a:pPr>
            <a:r>
              <a:rPr lang="en-IN" sz="4000" i="1" u="sng" cap="none" spc="-10" dirty="0" smtClean="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Performance</a:t>
            </a:r>
            <a:r>
              <a:rPr lang="en-IN" sz="4000" i="1" u="sng" cap="none" spc="-190" dirty="0" smtClean="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IN" sz="4000" i="1" u="sng" cap="none" spc="-65" dirty="0" smtClean="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Analysis</a:t>
            </a:r>
            <a:endParaRPr lang="en-IN" sz="4000" i="1" u="sng" cap="none" spc="-65"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object 3"/>
          <p:cNvSpPr txBox="1"/>
          <p:nvPr/>
        </p:nvSpPr>
        <p:spPr>
          <a:xfrm>
            <a:off x="685800" y="2133600"/>
            <a:ext cx="10779951" cy="2428229"/>
          </a:xfrm>
          <a:prstGeom prst="rect">
            <a:avLst/>
          </a:prstGeom>
        </p:spPr>
        <p:txBody>
          <a:bodyPr vert="horz" wrap="square" lIns="0" tIns="12065" rIns="0" bIns="0" rtlCol="0">
            <a:spAutoFit/>
          </a:bodyPr>
          <a:lstStyle/>
          <a:p>
            <a:pPr marR="330835" algn="ctr">
              <a:lnSpc>
                <a:spcPct val="100000"/>
              </a:lnSpc>
              <a:spcBef>
                <a:spcPts val="95"/>
              </a:spcBef>
            </a:pPr>
            <a:r>
              <a:rPr sz="2200" spc="-10" dirty="0">
                <a:solidFill>
                  <a:srgbClr val="FFFFFF"/>
                </a:solidFill>
                <a:latin typeface="Trebuchet MS"/>
                <a:cs typeface="Trebuchet MS"/>
              </a:rPr>
              <a:t>What</a:t>
            </a:r>
            <a:r>
              <a:rPr sz="2200" dirty="0">
                <a:solidFill>
                  <a:srgbClr val="FFFFFF"/>
                </a:solidFill>
                <a:latin typeface="Trebuchet MS"/>
                <a:cs typeface="Trebuchet MS"/>
              </a:rPr>
              <a:t> </a:t>
            </a:r>
            <a:r>
              <a:rPr sz="2200" spc="-5" dirty="0">
                <a:solidFill>
                  <a:srgbClr val="FFFFFF"/>
                </a:solidFill>
                <a:latin typeface="Trebuchet MS"/>
                <a:cs typeface="Trebuchet MS"/>
              </a:rPr>
              <a:t>is</a:t>
            </a:r>
            <a:r>
              <a:rPr sz="2200" dirty="0">
                <a:solidFill>
                  <a:srgbClr val="FFFFFF"/>
                </a:solidFill>
                <a:latin typeface="Trebuchet MS"/>
                <a:cs typeface="Trebuchet MS"/>
              </a:rPr>
              <a:t> </a:t>
            </a:r>
            <a:r>
              <a:rPr sz="2200" spc="-20" dirty="0">
                <a:solidFill>
                  <a:srgbClr val="FFFFFF"/>
                </a:solidFill>
                <a:latin typeface="Trebuchet MS"/>
                <a:cs typeface="Trebuchet MS"/>
              </a:rPr>
              <a:t>Performance</a:t>
            </a:r>
            <a:r>
              <a:rPr sz="2200" spc="-120" dirty="0">
                <a:solidFill>
                  <a:srgbClr val="FFFFFF"/>
                </a:solidFill>
                <a:latin typeface="Trebuchet MS"/>
                <a:cs typeface="Trebuchet MS"/>
              </a:rPr>
              <a:t> </a:t>
            </a:r>
            <a:r>
              <a:rPr sz="2200" spc="-5" dirty="0">
                <a:solidFill>
                  <a:srgbClr val="FFFFFF"/>
                </a:solidFill>
                <a:latin typeface="Trebuchet MS"/>
                <a:cs typeface="Trebuchet MS"/>
              </a:rPr>
              <a:t>Analysis</a:t>
            </a:r>
            <a:r>
              <a:rPr sz="2200" spc="5" dirty="0">
                <a:solidFill>
                  <a:srgbClr val="FFFFFF"/>
                </a:solidFill>
                <a:latin typeface="Trebuchet MS"/>
                <a:cs typeface="Trebuchet MS"/>
              </a:rPr>
              <a:t> </a:t>
            </a:r>
            <a:r>
              <a:rPr sz="2200" spc="-5" dirty="0">
                <a:solidFill>
                  <a:srgbClr val="FFFFFF"/>
                </a:solidFill>
                <a:latin typeface="Trebuchet MS"/>
                <a:cs typeface="Trebuchet MS"/>
              </a:rPr>
              <a:t>of an</a:t>
            </a:r>
            <a:r>
              <a:rPr sz="2200" dirty="0">
                <a:solidFill>
                  <a:srgbClr val="FFFFFF"/>
                </a:solidFill>
                <a:latin typeface="Trebuchet MS"/>
                <a:cs typeface="Trebuchet MS"/>
              </a:rPr>
              <a:t> </a:t>
            </a:r>
            <a:r>
              <a:rPr sz="2200" spc="-10" dirty="0">
                <a:solidFill>
                  <a:srgbClr val="FFFFFF"/>
                </a:solidFill>
                <a:latin typeface="Trebuchet MS"/>
                <a:cs typeface="Trebuchet MS"/>
              </a:rPr>
              <a:t>algorithm?</a:t>
            </a:r>
            <a:endParaRPr sz="2200" dirty="0">
              <a:latin typeface="Trebuchet MS"/>
              <a:cs typeface="Trebuchet MS"/>
            </a:endParaRPr>
          </a:p>
          <a:p>
            <a:pPr>
              <a:lnSpc>
                <a:spcPct val="100000"/>
              </a:lnSpc>
            </a:pPr>
            <a:endParaRPr sz="2500" dirty="0">
              <a:latin typeface="Trebuchet MS"/>
              <a:cs typeface="Trebuchet MS"/>
            </a:endParaRPr>
          </a:p>
          <a:p>
            <a:pPr marL="12700" marR="5080">
              <a:lnSpc>
                <a:spcPts val="2380"/>
              </a:lnSpc>
              <a:spcBef>
                <a:spcPts val="1510"/>
              </a:spcBef>
              <a:tabLst>
                <a:tab pos="1865630" algn="l"/>
                <a:tab pos="2304415" algn="l"/>
                <a:tab pos="2792730" algn="l"/>
                <a:tab pos="4249420" algn="l"/>
                <a:tab pos="4635500" algn="l"/>
                <a:tab pos="4965700" algn="l"/>
                <a:tab pos="6133465" algn="l"/>
                <a:tab pos="6572250" algn="l"/>
                <a:tab pos="7684134" algn="l"/>
                <a:tab pos="9253855" algn="l"/>
              </a:tabLst>
            </a:pPr>
            <a:r>
              <a:rPr sz="2200" dirty="0" err="1" smtClean="0">
                <a:solidFill>
                  <a:schemeClr val="tx1">
                    <a:lumMod val="75000"/>
                    <a:lumOff val="25000"/>
                  </a:schemeClr>
                </a:solidFill>
                <a:latin typeface="Times New Roman" panose="02020603050405020304" pitchFamily="18" charset="0"/>
                <a:cs typeface="Times New Roman" panose="02020603050405020304" pitchFamily="18" charset="0"/>
              </a:rPr>
              <a:t>Performanc</a:t>
            </a:r>
            <a:r>
              <a:rPr lang="en-IN" sz="2200" dirty="0" smtClean="0">
                <a:solidFill>
                  <a:schemeClr val="tx1">
                    <a:lumMod val="75000"/>
                    <a:lumOff val="25000"/>
                  </a:schemeClr>
                </a:solidFill>
                <a:latin typeface="Times New Roman" panose="02020603050405020304" pitchFamily="18" charset="0"/>
                <a:cs typeface="Times New Roman" panose="02020603050405020304" pitchFamily="18" charset="0"/>
              </a:rPr>
              <a:t>e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of</a:t>
            </a:r>
            <a:r>
              <a:rPr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an</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algorithm</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is</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process</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o</a:t>
            </a:r>
            <a:r>
              <a:rPr lang="en-IN" sz="2200" dirty="0" smtClean="0">
                <a:solidFill>
                  <a:schemeClr val="tx1">
                    <a:lumMod val="75000"/>
                    <a:lumOff val="25000"/>
                  </a:schemeClr>
                </a:solidFill>
                <a:latin typeface="Times New Roman" panose="02020603050405020304" pitchFamily="18" charset="0"/>
                <a:cs typeface="Times New Roman" panose="02020603050405020304" pitchFamily="18" charset="0"/>
              </a:rPr>
              <a:t>f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making</a:t>
            </a:r>
            <a:r>
              <a:rPr lang="en-IN" sz="22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evaluative</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judgement about </a:t>
            </a:r>
            <a:r>
              <a:rPr sz="2200" dirty="0">
                <a:solidFill>
                  <a:schemeClr val="tx1">
                    <a:lumMod val="75000"/>
                    <a:lumOff val="25000"/>
                  </a:schemeClr>
                </a:solidFill>
                <a:latin typeface="Times New Roman" panose="02020603050405020304" pitchFamily="18" charset="0"/>
                <a:cs typeface="Times New Roman" panose="02020603050405020304" pitchFamily="18" charset="0"/>
              </a:rPr>
              <a:t>algorithms.</a:t>
            </a:r>
          </a:p>
          <a:p>
            <a:pPr>
              <a:lnSpc>
                <a:spcPct val="100000"/>
              </a:lnSpc>
            </a:pPr>
            <a:endParaRPr sz="25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12700" marR="6350">
              <a:lnSpc>
                <a:spcPts val="2380"/>
              </a:lnSpc>
              <a:spcBef>
                <a:spcPts val="1460"/>
              </a:spcBef>
              <a:tabLst>
                <a:tab pos="1917700" algn="l"/>
                <a:tab pos="2408555" algn="l"/>
                <a:tab pos="2949575" algn="l"/>
                <a:tab pos="4457065" algn="l"/>
                <a:tab pos="5510530" algn="l"/>
                <a:tab pos="7090409" algn="l"/>
                <a:tab pos="7740015" algn="l"/>
                <a:tab pos="9225915" algn="l"/>
                <a:tab pos="10203180" algn="l"/>
              </a:tabLst>
            </a:pP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Performance</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of</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an</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algorithm</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means</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predicting</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the</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resources</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which</a:t>
            </a:r>
            <a:r>
              <a:rPr lang="en-IN" sz="2200" dirty="0">
                <a:solidFill>
                  <a:schemeClr val="tx1">
                    <a:lumMod val="75000"/>
                    <a:lumOff val="25000"/>
                  </a:schemeClr>
                </a:solidFill>
                <a:latin typeface="Times New Roman" panose="02020603050405020304" pitchFamily="18" charset="0"/>
                <a:cs typeface="Times New Roman" panose="02020603050405020304" pitchFamily="18" charset="0"/>
              </a:rPr>
              <a:t> </a:t>
            </a:r>
            <a:r>
              <a:rPr sz="2200" dirty="0" smtClean="0">
                <a:solidFill>
                  <a:schemeClr val="tx1">
                    <a:lumMod val="75000"/>
                    <a:lumOff val="25000"/>
                  </a:schemeClr>
                </a:solidFill>
                <a:latin typeface="Times New Roman" panose="02020603050405020304" pitchFamily="18" charset="0"/>
                <a:cs typeface="Times New Roman" panose="02020603050405020304" pitchFamily="18" charset="0"/>
              </a:rPr>
              <a:t>are required </a:t>
            </a:r>
            <a:r>
              <a:rPr sz="2200" dirty="0">
                <a:solidFill>
                  <a:schemeClr val="tx1">
                    <a:lumMod val="75000"/>
                    <a:lumOff val="25000"/>
                  </a:schemeClr>
                </a:solidFill>
                <a:latin typeface="Times New Roman" panose="02020603050405020304" pitchFamily="18" charset="0"/>
                <a:cs typeface="Times New Roman" panose="02020603050405020304" pitchFamily="18" charset="0"/>
              </a:rPr>
              <a:t>to an algorithm to perform its task.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3774" y="1990438"/>
            <a:ext cx="10364452" cy="665567"/>
          </a:xfrm>
          <a:prstGeom prst="rect">
            <a:avLst/>
          </a:prstGeom>
        </p:spPr>
        <p:txBody>
          <a:bodyPr vert="horz" wrap="square" lIns="0" tIns="49530" rIns="0" bIns="0" rtlCol="0">
            <a:spAutoFit/>
          </a:bodyPr>
          <a:lstStyle/>
          <a:p>
            <a:pPr marL="12700" marR="5080">
              <a:lnSpc>
                <a:spcPts val="2380"/>
              </a:lnSpc>
              <a:spcBef>
                <a:spcPts val="390"/>
              </a:spcBef>
            </a:pPr>
            <a:r>
              <a:rPr lang="en-IN" sz="2000" cap="none" dirty="0" smtClean="0">
                <a:solidFill>
                  <a:schemeClr val="tx1">
                    <a:lumMod val="75000"/>
                    <a:lumOff val="25000"/>
                  </a:schemeClr>
                </a:solidFill>
                <a:latin typeface="Times New Roman" panose="02020603050405020304" pitchFamily="18" charset="0"/>
                <a:cs typeface="Times New Roman" panose="02020603050405020304" pitchFamily="18" charset="0"/>
              </a:rPr>
              <a:t>An algorithm is said to be efficient and fast, if it takes less time to execute and  consumes less memory space. The performance of an algorithm is measured on the  basis of following properties :</a:t>
            </a:r>
            <a:endParaRPr lang="en-IN" sz="2000" cap="none"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913775" y="3429001"/>
            <a:ext cx="10364452" cy="1600200"/>
          </a:xfrm>
        </p:spPr>
        <p:txBody>
          <a:bodyPr/>
          <a:lstStyle/>
          <a:p>
            <a:pPr marL="285750" indent="-285750" algn="l">
              <a:buFont typeface="Wingdings" panose="05000000000000000000" pitchFamily="2" charset="2"/>
              <a:buChar char="v"/>
            </a:pPr>
            <a:r>
              <a:rPr lang="en-IN" sz="2800" cap="none" dirty="0" smtClean="0">
                <a:latin typeface="Times New Roman" panose="02020603050405020304" pitchFamily="18" charset="0"/>
                <a:cs typeface="Times New Roman" panose="02020603050405020304" pitchFamily="18" charset="0"/>
              </a:rPr>
              <a:t>Space Complexity </a:t>
            </a:r>
          </a:p>
          <a:p>
            <a:pPr marL="285750" indent="-285750" algn="l">
              <a:buFont typeface="Wingdings" panose="05000000000000000000" pitchFamily="2" charset="2"/>
              <a:buChar char="v"/>
            </a:pPr>
            <a:r>
              <a:rPr lang="en-IN" sz="2800" cap="none" dirty="0" smtClean="0">
                <a:latin typeface="Times New Roman" panose="02020603050405020304" pitchFamily="18" charset="0"/>
                <a:cs typeface="Times New Roman" panose="02020603050405020304" pitchFamily="18" charset="0"/>
              </a:rPr>
              <a:t>Time Complexity</a:t>
            </a:r>
          </a:p>
          <a:p>
            <a:pPr algn="l"/>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1" y="634035"/>
            <a:ext cx="10663936" cy="629660"/>
          </a:xfrm>
          <a:prstGeom prst="rect">
            <a:avLst/>
          </a:prstGeom>
        </p:spPr>
        <p:txBody>
          <a:bodyPr vert="horz" wrap="square" lIns="0" tIns="13970" rIns="0" bIns="0" rtlCol="0">
            <a:spAutoFit/>
          </a:bodyPr>
          <a:lstStyle/>
          <a:p>
            <a:pPr marL="12700">
              <a:lnSpc>
                <a:spcPct val="100000"/>
              </a:lnSpc>
              <a:spcBef>
                <a:spcPts val="110"/>
              </a:spcBef>
            </a:pPr>
            <a:r>
              <a:rPr lang="en-IN" sz="4000" i="1" u="sng" dirty="0" smtClean="0">
                <a:solidFill>
                  <a:schemeClr val="tx1">
                    <a:lumMod val="75000"/>
                    <a:lumOff val="25000"/>
                  </a:schemeClr>
                </a:solidFill>
                <a:latin typeface="Times New Roman" panose="02020603050405020304" pitchFamily="18" charset="0"/>
                <a:cs typeface="Times New Roman" panose="02020603050405020304" pitchFamily="18" charset="0"/>
              </a:rPr>
              <a:t>Space</a:t>
            </a:r>
            <a:r>
              <a:rPr lang="en-IN" sz="4000" i="1" u="sng" dirty="0" smtClean="0">
                <a:solidFill>
                  <a:srgbClr val="00AFEF"/>
                </a:solidFill>
                <a:latin typeface="Times New Roman" panose="02020603050405020304" pitchFamily="18" charset="0"/>
                <a:cs typeface="Times New Roman" panose="02020603050405020304" pitchFamily="18" charset="0"/>
              </a:rPr>
              <a:t> </a:t>
            </a:r>
            <a:r>
              <a:rPr lang="en-IN" sz="4000" i="1" u="sng" dirty="0" smtClean="0">
                <a:solidFill>
                  <a:schemeClr val="tx1">
                    <a:lumMod val="75000"/>
                    <a:lumOff val="25000"/>
                  </a:schemeClr>
                </a:solidFill>
                <a:latin typeface="Times New Roman" panose="02020603050405020304" pitchFamily="18" charset="0"/>
                <a:cs typeface="Times New Roman" panose="02020603050405020304" pitchFamily="18" charset="0"/>
              </a:rPr>
              <a:t>Complexity</a:t>
            </a:r>
            <a:endParaRPr lang="en-IN" sz="4000" u="sng"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 name="object 3"/>
          <p:cNvSpPr txBox="1"/>
          <p:nvPr/>
        </p:nvSpPr>
        <p:spPr>
          <a:xfrm>
            <a:off x="764540" y="2187067"/>
            <a:ext cx="10657205" cy="3317575"/>
          </a:xfrm>
          <a:prstGeom prst="rect">
            <a:avLst/>
          </a:prstGeom>
        </p:spPr>
        <p:txBody>
          <a:bodyPr vert="horz" wrap="square" lIns="0" tIns="49530" rIns="0" bIns="0" rtlCol="0">
            <a:spAutoFit/>
          </a:bodyPr>
          <a:lstStyle/>
          <a:p>
            <a:pPr marL="12700" marR="423545" algn="just">
              <a:lnSpc>
                <a:spcPts val="2380"/>
              </a:lnSpc>
              <a:spcBef>
                <a:spcPts val="390"/>
              </a:spcBef>
            </a:pPr>
            <a:r>
              <a:rPr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Its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 amount of memory space required by the algorithm, during the course of its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smtClean="0">
                <a:solidFill>
                  <a:schemeClr val="tx1">
                    <a:lumMod val="75000"/>
                    <a:lumOff val="25000"/>
                  </a:schemeClr>
                </a:solidFill>
                <a:latin typeface="Times New Roman" panose="02020603050405020304" pitchFamily="18" charset="0"/>
                <a:cs typeface="Times New Roman" panose="02020603050405020304" pitchFamily="18" charset="0"/>
              </a:rPr>
              <a:t>execution</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Space complexity must be taken seriously for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multi-user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systems and in </a:t>
            </a:r>
            <a:r>
              <a:rPr sz="2000" spc="-6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situations</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where</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limited</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memory</a:t>
            </a:r>
            <a:r>
              <a:rPr sz="2000" spc="3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is available.</a:t>
            </a:r>
            <a:endParaRPr sz="20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152400" algn="just">
              <a:lnSpc>
                <a:spcPct val="100000"/>
              </a:lnSpc>
              <a:spcBef>
                <a:spcPts val="700"/>
              </a:spcBef>
            </a:pP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An</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algorithm</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generally</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requires</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for</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following</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components</a:t>
            </a:r>
            <a:r>
              <a:rPr sz="2000" spc="4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t>
            </a:r>
            <a:endParaRPr sz="20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241300" marR="5080" indent="-228600">
              <a:lnSpc>
                <a:spcPts val="2380"/>
              </a:lnSpc>
              <a:spcBef>
                <a:spcPts val="1030"/>
              </a:spcBef>
              <a:buFont typeface="Arial MT"/>
              <a:buChar char="•"/>
              <a:tabLst>
                <a:tab pos="240665" algn="l"/>
                <a:tab pos="241300" algn="l"/>
              </a:tabLst>
            </a:pP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Instruction</a:t>
            </a:r>
            <a:r>
              <a:rPr sz="2000" b="1" u="sng" spc="4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000" b="1" u="sng"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a:t>
            </a:r>
            <a:r>
              <a:rPr sz="2000" b="1" u="sng"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Its</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required</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to</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store</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executable</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version</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of</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program.</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This</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is</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fixed,</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but</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varies</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depending</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upon</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number</a:t>
            </a:r>
            <a:r>
              <a:rPr sz="2000" spc="3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of</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lines</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of</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code </a:t>
            </a:r>
            <a:r>
              <a:rPr sz="2000" spc="-59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in</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program.</a:t>
            </a:r>
            <a:endParaRPr sz="20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241300" indent="-228600">
              <a:lnSpc>
                <a:spcPct val="100000"/>
              </a:lnSpc>
              <a:spcBef>
                <a:spcPts val="690"/>
              </a:spcBef>
              <a:buFont typeface="Arial MT"/>
              <a:buChar char="•"/>
              <a:tabLst>
                <a:tab pos="240665" algn="l"/>
                <a:tab pos="241300" algn="l"/>
              </a:tabLst>
            </a:pP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Data</a:t>
            </a:r>
            <a:r>
              <a:rPr sz="2000" b="1" u="sng"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000" b="1" u="sng"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a:t>
            </a: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Its</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required</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to</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store</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dirty="0">
                <a:solidFill>
                  <a:schemeClr val="tx1">
                    <a:lumMod val="75000"/>
                    <a:lumOff val="25000"/>
                  </a:schemeClr>
                </a:solidFill>
                <a:latin typeface="Times New Roman" panose="02020603050405020304" pitchFamily="18" charset="0"/>
                <a:cs typeface="Times New Roman" panose="02020603050405020304" pitchFamily="18" charset="0"/>
              </a:rPr>
              <a:t>all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constants</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and</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variables</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value.</a:t>
            </a:r>
            <a:endParaRPr sz="20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241300" marR="305435" indent="-228600">
              <a:lnSpc>
                <a:spcPts val="2380"/>
              </a:lnSpc>
              <a:spcBef>
                <a:spcPts val="1040"/>
              </a:spcBef>
              <a:buFont typeface="Arial MT"/>
              <a:buChar char="•"/>
              <a:tabLst>
                <a:tab pos="240665" algn="l"/>
                <a:tab pos="241300" algn="l"/>
              </a:tabLst>
            </a:pP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Environment</a:t>
            </a:r>
            <a:r>
              <a:rPr sz="2000" b="1" u="sng" spc="3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000" b="1" u="sng" spc="3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a:t>
            </a:r>
            <a:r>
              <a:rPr sz="2000" b="1" u="sng"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Its</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2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space</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required</a:t>
            </a:r>
            <a:r>
              <a:rPr sz="2000" spc="2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to</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store</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3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environment</a:t>
            </a:r>
            <a:r>
              <a:rPr sz="2000" spc="4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information </a:t>
            </a:r>
            <a:r>
              <a:rPr sz="2000" spc="-59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needed</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to</a:t>
            </a:r>
            <a:r>
              <a:rPr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resume</a:t>
            </a:r>
            <a:r>
              <a:rPr sz="2000" spc="10"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the</a:t>
            </a:r>
            <a:r>
              <a:rPr sz="2000" spc="15" dirty="0">
                <a:solidFill>
                  <a:schemeClr val="tx1">
                    <a:lumMod val="75000"/>
                    <a:lumOff val="25000"/>
                  </a:schemeClr>
                </a:solidFill>
                <a:latin typeface="Times New Roman" panose="02020603050405020304" pitchFamily="18" charset="0"/>
                <a:cs typeface="Times New Roman" panose="02020603050405020304" pitchFamily="18" charset="0"/>
              </a:rPr>
              <a:t> </a:t>
            </a:r>
            <a:r>
              <a:rPr sz="2000" spc="-5" dirty="0">
                <a:solidFill>
                  <a:schemeClr val="tx1">
                    <a:lumMod val="75000"/>
                    <a:lumOff val="25000"/>
                  </a:schemeClr>
                </a:solidFill>
                <a:latin typeface="Times New Roman" panose="02020603050405020304" pitchFamily="18" charset="0"/>
                <a:cs typeface="Times New Roman" panose="02020603050405020304" pitchFamily="18" charset="0"/>
              </a:rPr>
              <a:t>suspended function.</a:t>
            </a:r>
            <a:endParaRPr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169</TotalTime>
  <Words>2017</Words>
  <Application>Microsoft Office PowerPoint</Application>
  <PresentationFormat>Widescreen</PresentationFormat>
  <Paragraphs>303</Paragraphs>
  <Slides>39</Slides>
  <Notes>6</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55" baseType="lpstr">
      <vt:lpstr>Arial</vt:lpstr>
      <vt:lpstr>Arial MT</vt:lpstr>
      <vt:lpstr>Arial Rounded MT Bold</vt:lpstr>
      <vt:lpstr>Calibri</vt:lpstr>
      <vt:lpstr>Consolas</vt:lpstr>
      <vt:lpstr>Courier New</vt:lpstr>
      <vt:lpstr>MS Mincho</vt:lpstr>
      <vt:lpstr>Myanmar Text</vt:lpstr>
      <vt:lpstr>Symbol</vt:lpstr>
      <vt:lpstr>Times New Roman</vt:lpstr>
      <vt:lpstr>Trebuchet MS</vt:lpstr>
      <vt:lpstr>Verdana</vt:lpstr>
      <vt:lpstr>Wingdings</vt:lpstr>
      <vt:lpstr>Wingdings 3</vt:lpstr>
      <vt:lpstr>Facet</vt:lpstr>
      <vt:lpstr>Microsoft Equation 3.0</vt:lpstr>
      <vt:lpstr> Advance Algorithm Unit-1 Introduction  State Institute of Engineering &amp; Technology  Nilokheri,132117 Department: Computer Engineering </vt:lpstr>
      <vt:lpstr>Algorithm and its Complexity</vt:lpstr>
      <vt:lpstr>      Data structure and Algorithm are foundation of computer programming.  Algorithmic thinking, problem solving and data structures are vital for software engineers.  Computational complexity is important for algorithm design and efficient programming.</vt:lpstr>
      <vt:lpstr>Data structures and Algorithms are the fundamentals of  programming. In order to become a good developer it is  essential to master the basic data structures and  algorithms and learn to apply them in the right way.</vt:lpstr>
      <vt:lpstr>WHAT IS AN ALGORITHM?</vt:lpstr>
      <vt:lpstr>Algorithm Specifications</vt:lpstr>
      <vt:lpstr>Performance Analysis</vt:lpstr>
      <vt:lpstr>An algorithm is said to be efficient and fast, if it takes less time to execute and  consumes less memory space. The performance of an algorithm is measured on the  basis of following properties :</vt:lpstr>
      <vt:lpstr>Space Complexity</vt:lpstr>
      <vt:lpstr>Constant Space Complexity</vt:lpstr>
      <vt:lpstr>PowerPoint Presentation</vt:lpstr>
      <vt:lpstr>Time Complexity</vt:lpstr>
      <vt:lpstr>Linear Time Complexity</vt:lpstr>
      <vt:lpstr>Asymptotic Notation</vt:lpstr>
      <vt:lpstr>Big - Oh Notation (O)</vt:lpstr>
      <vt:lpstr>How To Calculate Time Complexity?</vt:lpstr>
      <vt:lpstr>PowerPoint Presentation</vt:lpstr>
      <vt:lpstr>PowerPoint Presentation</vt:lpstr>
      <vt:lpstr>PowerPoint Presentation</vt:lpstr>
      <vt:lpstr>PowerPoint Presentation</vt:lpstr>
      <vt:lpstr>Big - Omege Notation (Ω)</vt:lpstr>
      <vt:lpstr>Big - Theta Notation (Θ)</vt:lpstr>
      <vt:lpstr>PowerPoint Presentation</vt:lpstr>
      <vt:lpstr>Some Terminology For Binary Search Tree </vt:lpstr>
      <vt:lpstr>Some Terminology (Cont’d) </vt:lpstr>
      <vt:lpstr>Binary Search Trees (BSTS)</vt:lpstr>
      <vt:lpstr>Inorder  </vt:lpstr>
      <vt:lpstr>Preorder</vt:lpstr>
      <vt:lpstr>      Postorder</vt:lpstr>
      <vt:lpstr>Recurrence Relations</vt:lpstr>
      <vt:lpstr>Substitution method</vt:lpstr>
      <vt:lpstr>Example Of Substitution</vt:lpstr>
      <vt:lpstr>Recursion-tree method</vt:lpstr>
      <vt:lpstr>Example Of Recursion Tree</vt:lpstr>
      <vt:lpstr>The Master Method</vt:lpstr>
      <vt:lpstr>Three Common Cases</vt:lpstr>
      <vt:lpstr>PowerPoint Presentation</vt:lpstr>
      <vt:lpstr>PowerPoint Presentation</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Algorithm and its Complexity</dc:title>
  <dc:creator>pc45</dc:creator>
  <cp:lastModifiedBy>pc45</cp:lastModifiedBy>
  <cp:revision>17</cp:revision>
  <dcterms:created xsi:type="dcterms:W3CDTF">2022-09-19T04:21:04Z</dcterms:created>
  <dcterms:modified xsi:type="dcterms:W3CDTF">2022-09-19T07:11:13Z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2017-02-15T00:00:00Z</vt:filetime>
  </property>
  <property fmtid="{D5CDD505-2E9C-101B-9397-08002B2CF9AE}" pid="3" name="Creator">
    <vt:lpwstr>Microsoft® PowerPoint® 2013</vt:lpwstr>
  </property>
  <property fmtid="{D5CDD505-2E9C-101B-9397-08002B2CF9AE}" pid="4" name="LastSaved">
    <vt:filetime>2022-09-19T00:00:00Z</vt:filetime>
  </property>
</Properties>
</file>